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9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588" autoAdjust="0"/>
    <p:restoredTop sz="93369" autoAdjust="0"/>
  </p:normalViewPr>
  <p:slideViewPr>
    <p:cSldViewPr>
      <p:cViewPr>
        <p:scale>
          <a:sx n="70" d="100"/>
          <a:sy n="70" d="100"/>
        </p:scale>
        <p:origin x="-1386"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ent\Desktop\New%20District%20Ranking.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rot="0" vert="horz"/>
          <a:lstStyle/>
          <a:p>
            <a:pPr>
              <a:defRPr sz="2000" b="0" i="0" u="none" strike="noStrike">
                <a:solidFill>
                  <a:srgbClr val="000000"/>
                </a:solidFill>
              </a:defRPr>
            </a:pPr>
            <a:r>
              <a:rPr lang="en-US"/>
              <a:t>District-wise Performance on SDGs</a:t>
            </a:r>
          </a:p>
        </c:rich>
      </c:tx>
      <c:layout/>
    </c:title>
    <c:plotArea>
      <c:layout>
        <c:manualLayout>
          <c:layoutTarget val="inner"/>
          <c:xMode val="edge"/>
          <c:yMode val="edge"/>
          <c:x val="9.2421636950553582E-2"/>
          <c:y val="0.1253590957935419"/>
          <c:w val="0.85882764654418287"/>
          <c:h val="0.58904308836395503"/>
        </c:manualLayout>
      </c:layout>
      <c:barChart>
        <c:barDir val="col"/>
        <c:grouping val="stacked"/>
        <c:ser>
          <c:idx val="0"/>
          <c:order val="0"/>
          <c:tx>
            <c:v>Index Score</c:v>
          </c:tx>
          <c:dLbls>
            <c:dLbl>
              <c:idx val="0"/>
              <c:layout>
                <c:manualLayout>
                  <c:x val="0"/>
                  <c:y val="-0.296296296296296"/>
                </c:manualLayout>
              </c:layout>
              <c:showVal val="1"/>
              <c:separator>,</c:separator>
            </c:dLbl>
            <c:dLbl>
              <c:idx val="1"/>
              <c:layout>
                <c:manualLayout>
                  <c:x val="1.1111111111111106E-2"/>
                  <c:y val="-0.296296296296296"/>
                </c:manualLayout>
              </c:layout>
              <c:showVal val="1"/>
              <c:separator>,</c:separator>
            </c:dLbl>
            <c:dLbl>
              <c:idx val="2"/>
              <c:layout>
                <c:manualLayout>
                  <c:x val="8.3333333333333575E-3"/>
                  <c:y val="-0.29166666666666935"/>
                </c:manualLayout>
              </c:layout>
              <c:showVal val="1"/>
              <c:separator>,</c:separator>
            </c:dLbl>
            <c:dLbl>
              <c:idx val="3"/>
              <c:layout>
                <c:manualLayout>
                  <c:x val="2.7777777777778252E-3"/>
                  <c:y val="-0.25"/>
                </c:manualLayout>
              </c:layout>
              <c:showVal val="1"/>
              <c:separator>,</c:separator>
            </c:dLbl>
            <c:dLbl>
              <c:idx val="4"/>
              <c:layout>
                <c:manualLayout>
                  <c:x val="8.3333333333333575E-3"/>
                  <c:y val="-0.22685185185185211"/>
                </c:manualLayout>
              </c:layout>
              <c:showVal val="1"/>
              <c:separator>,</c:separator>
            </c:dLbl>
            <c:dLbl>
              <c:idx val="5"/>
              <c:layout>
                <c:manualLayout>
                  <c:x val="8.3333333333333575E-3"/>
                  <c:y val="-0.2361111111111111"/>
                </c:manualLayout>
              </c:layout>
              <c:showVal val="1"/>
              <c:separator>,</c:separator>
            </c:dLbl>
            <c:dLbl>
              <c:idx val="6"/>
              <c:layout>
                <c:manualLayout>
                  <c:x val="8.3333333333333575E-3"/>
                  <c:y val="-0.20833333333333412"/>
                </c:manualLayout>
              </c:layout>
              <c:showVal val="1"/>
              <c:separator>,</c:separator>
            </c:dLbl>
            <c:dLbl>
              <c:idx val="7"/>
              <c:layout>
                <c:manualLayout>
                  <c:x val="8.3333333333333575E-3"/>
                  <c:y val="-0.203703703703704"/>
                </c:manualLayout>
              </c:layout>
              <c:showVal val="1"/>
              <c:separator>,</c:separator>
            </c:dLbl>
            <c:spPr>
              <a:noFill/>
              <a:ln w="9525">
                <a:noFill/>
              </a:ln>
            </c:spPr>
            <c:txPr>
              <a:bodyPr/>
              <a:lstStyle/>
              <a:p>
                <a:pPr>
                  <a:defRPr sz="1400" b="1" i="0" u="none" strike="noStrike">
                    <a:solidFill>
                      <a:srgbClr val="C00000"/>
                    </a:solidFill>
                  </a:defRPr>
                </a:pPr>
                <a:endParaRPr lang="en-US"/>
              </a:p>
            </c:txPr>
            <c:showVal val="1"/>
            <c:separator>,</c:separator>
          </c:dLbls>
          <c:cat>
            <c:strLit>
              <c:ptCount val="8"/>
              <c:pt idx="0">
                <c:v>Aizawl</c:v>
              </c:pt>
              <c:pt idx="1">
                <c:v>Kolasib</c:v>
              </c:pt>
              <c:pt idx="2">
                <c:v>Serchhip</c:v>
              </c:pt>
              <c:pt idx="3">
                <c:v>Champhai</c:v>
              </c:pt>
              <c:pt idx="4">
                <c:v>Lunglei</c:v>
              </c:pt>
              <c:pt idx="5">
                <c:v>Mamit</c:v>
              </c:pt>
              <c:pt idx="6">
                <c:v>Siaha</c:v>
              </c:pt>
              <c:pt idx="7">
                <c:v>Lawngtlai</c:v>
              </c:pt>
            </c:strLit>
          </c:cat>
          <c:val>
            <c:numLit>
              <c:formatCode>General</c:formatCode>
              <c:ptCount val="8"/>
              <c:pt idx="0">
                <c:v>63</c:v>
              </c:pt>
              <c:pt idx="1">
                <c:v>62.5</c:v>
              </c:pt>
              <c:pt idx="2">
                <c:v>61.9</c:v>
              </c:pt>
              <c:pt idx="3">
                <c:v>54.6</c:v>
              </c:pt>
              <c:pt idx="4">
                <c:v>46.3</c:v>
              </c:pt>
              <c:pt idx="5">
                <c:v>46</c:v>
              </c:pt>
              <c:pt idx="6">
                <c:v>44.2</c:v>
              </c:pt>
              <c:pt idx="7">
                <c:v>42.6</c:v>
              </c:pt>
            </c:numLit>
          </c:val>
        </c:ser>
        <c:dLbls>
          <c:separator>,</c:separator>
        </c:dLbls>
        <c:overlap val="100"/>
        <c:axId val="59265024"/>
        <c:axId val="59266944"/>
      </c:barChart>
      <c:catAx>
        <c:axId val="59265024"/>
        <c:scaling>
          <c:orientation val="minMax"/>
        </c:scaling>
        <c:axPos val="b"/>
        <c:title>
          <c:tx>
            <c:rich>
              <a:bodyPr rot="0" vert="horz"/>
              <a:lstStyle/>
              <a:p>
                <a:pPr>
                  <a:defRPr sz="1800" b="1" i="0" u="none" strike="noStrike">
                    <a:solidFill>
                      <a:srgbClr val="000000"/>
                    </a:solidFill>
                  </a:defRPr>
                </a:pPr>
                <a:r>
                  <a:rPr lang="en-US"/>
                  <a:t>Districts </a:t>
                </a:r>
              </a:p>
            </c:rich>
          </c:tx>
          <c:layout>
            <c:manualLayout>
              <c:xMode val="edge"/>
              <c:yMode val="edge"/>
              <c:x val="0.40075918635170599"/>
              <c:y val="0.91745990084572759"/>
            </c:manualLayout>
          </c:layout>
        </c:title>
        <c:numFmt formatCode="General" sourceLinked="0"/>
        <c:tickLblPos val="nextTo"/>
        <c:txPr>
          <a:bodyPr rot="0"/>
          <a:lstStyle/>
          <a:p>
            <a:pPr>
              <a:defRPr sz="1050" b="1" i="0" u="none" strike="noStrike">
                <a:solidFill>
                  <a:srgbClr val="000000"/>
                </a:solidFill>
                <a:latin typeface="Times New Roman" pitchFamily="18" charset="0"/>
                <a:cs typeface="Times New Roman" pitchFamily="18" charset="0"/>
              </a:defRPr>
            </a:pPr>
            <a:endParaRPr lang="en-US"/>
          </a:p>
        </c:txPr>
        <c:crossAx val="59266944"/>
        <c:crosses val="autoZero"/>
        <c:lblAlgn val="ctr"/>
        <c:lblOffset val="100"/>
      </c:catAx>
      <c:valAx>
        <c:axId val="59266944"/>
        <c:scaling>
          <c:orientation val="minMax"/>
        </c:scaling>
        <c:axPos val="l"/>
        <c:title>
          <c:tx>
            <c:rich>
              <a:bodyPr rot="-5400000" vert="horz"/>
              <a:lstStyle/>
              <a:p>
                <a:pPr>
                  <a:defRPr sz="1600" b="1" i="0" u="none" strike="noStrike">
                    <a:solidFill>
                      <a:srgbClr val="000000"/>
                    </a:solidFill>
                  </a:defRPr>
                </a:pPr>
                <a:r>
                  <a:rPr lang="en-US"/>
                  <a:t>Index Score</a:t>
                </a:r>
              </a:p>
            </c:rich>
          </c:tx>
          <c:layout>
            <c:manualLayout>
              <c:xMode val="edge"/>
              <c:yMode val="edge"/>
              <c:x val="3.5060600069148529E-3"/>
              <c:y val="0.32187822915923753"/>
            </c:manualLayout>
          </c:layout>
        </c:title>
        <c:numFmt formatCode="General" sourceLinked="1"/>
        <c:tickLblPos val="nextTo"/>
        <c:crossAx val="59265024"/>
        <c:crosses val="autoZero"/>
        <c:crossBetween val="between"/>
      </c:valAx>
    </c:plotArea>
    <c:plotVisOnly val="1"/>
    <c:dispBlanksAs val="gap"/>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672" name="Rectangle 2"/>
          <p:cNvSpPr>
            <a:spLocks noGrp="1" noChangeArrowheads="1"/>
          </p:cNvSpPr>
          <p:nvPr>
            <p:ph type="hdr" sz="quarter"/>
          </p:nvPr>
        </p:nvSpPr>
        <p:spPr bwMode="auto">
          <a:xfrm>
            <a:off x="2"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l">
              <a:defRPr sz="1100"/>
            </a:lvl1pPr>
          </a:lstStyle>
          <a:p>
            <a:endParaRPr lang="en-US"/>
          </a:p>
        </p:txBody>
      </p:sp>
      <p:sp>
        <p:nvSpPr>
          <p:cNvPr id="1048673" name="Rectangle 3"/>
          <p:cNvSpPr>
            <a:spLocks noGrp="1" noChangeArrowheads="1"/>
          </p:cNvSpPr>
          <p:nvPr>
            <p:ph type="dt" idx="1"/>
          </p:nvPr>
        </p:nvSpPr>
        <p:spPr bwMode="auto">
          <a:xfrm>
            <a:off x="4021139" y="1"/>
            <a:ext cx="3076575" cy="512763"/>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lvl1pPr algn="r">
              <a:defRPr sz="1100"/>
            </a:lvl1pPr>
          </a:lstStyle>
          <a:p>
            <a:endParaRPr lang="en-US"/>
          </a:p>
        </p:txBody>
      </p:sp>
      <p:sp>
        <p:nvSpPr>
          <p:cNvPr id="1048674" name="Rectangle 4"/>
          <p:cNvSpPr>
            <a:spLocks noGrp="1" noRot="1" noChangeAspect="1" noChangeArrowheads="1" noTextEdit="1"/>
          </p:cNvSpPr>
          <p:nvPr>
            <p:ph type="sldImg" idx="2"/>
          </p:nvPr>
        </p:nvSpPr>
        <p:spPr bwMode="auto">
          <a:xfrm>
            <a:off x="990600" y="766763"/>
            <a:ext cx="5118100" cy="3838575"/>
          </a:xfrm>
          <a:prstGeom prst="rect">
            <a:avLst/>
          </a:prstGeom>
          <a:noFill/>
          <a:ln w="9525">
            <a:solidFill>
              <a:srgbClr val="000000"/>
            </a:solidFill>
            <a:miter lim="800000"/>
            <a:headEnd/>
            <a:tailEnd/>
          </a:ln>
          <a:effectLst/>
        </p:spPr>
      </p:sp>
      <p:sp>
        <p:nvSpPr>
          <p:cNvPr id="1048675" name="Rectangle 5"/>
          <p:cNvSpPr>
            <a:spLocks noGrp="1" noChangeArrowheads="1"/>
          </p:cNvSpPr>
          <p:nvPr>
            <p:ph type="body" sz="quarter" idx="3"/>
          </p:nvPr>
        </p:nvSpPr>
        <p:spPr bwMode="auto">
          <a:xfrm>
            <a:off x="709614" y="4862514"/>
            <a:ext cx="5680075" cy="4605337"/>
          </a:xfrm>
          <a:prstGeom prst="rect">
            <a:avLst/>
          </a:prstGeom>
          <a:noFill/>
          <a:ln w="9525">
            <a:noFill/>
            <a:miter lim="800000"/>
            <a:headEnd/>
            <a:tailEnd/>
          </a:ln>
          <a:effectLst/>
        </p:spPr>
        <p:txBody>
          <a:bodyPr vert="horz" wrap="square" lIns="91492" tIns="45745" rIns="91492" bIns="4574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8676" name="Rectangle 6"/>
          <p:cNvSpPr>
            <a:spLocks noGrp="1" noChangeArrowheads="1"/>
          </p:cNvSpPr>
          <p:nvPr>
            <p:ph type="ftr" sz="quarter" idx="4"/>
          </p:nvPr>
        </p:nvSpPr>
        <p:spPr bwMode="auto">
          <a:xfrm>
            <a:off x="2"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l">
              <a:defRPr sz="1100"/>
            </a:lvl1pPr>
          </a:lstStyle>
          <a:p>
            <a:endParaRPr lang="en-US"/>
          </a:p>
        </p:txBody>
      </p:sp>
      <p:sp>
        <p:nvSpPr>
          <p:cNvPr id="1048677" name="Rectangle 7"/>
          <p:cNvSpPr>
            <a:spLocks noGrp="1" noChangeArrowheads="1"/>
          </p:cNvSpPr>
          <p:nvPr>
            <p:ph type="sldNum" sz="quarter" idx="5"/>
          </p:nvPr>
        </p:nvSpPr>
        <p:spPr bwMode="auto">
          <a:xfrm>
            <a:off x="4021139" y="9720264"/>
            <a:ext cx="3076575" cy="512762"/>
          </a:xfrm>
          <a:prstGeom prst="rect">
            <a:avLst/>
          </a:prstGeom>
          <a:noFill/>
          <a:ln w="9525">
            <a:noFill/>
            <a:miter lim="800000"/>
            <a:headEnd/>
            <a:tailEnd/>
          </a:ln>
          <a:effectLst/>
        </p:spPr>
        <p:txBody>
          <a:bodyPr vert="horz" wrap="square" lIns="91492" tIns="45745" rIns="91492" bIns="45745"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22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92" name="Title 13"/>
          <p:cNvSpPr>
            <a:spLocks noGrp="1"/>
          </p:cNvSpPr>
          <p:nvPr>
            <p:ph type="ctrTitle"/>
          </p:nvPr>
        </p:nvSpPr>
        <p:spPr>
          <a:xfrm>
            <a:off x="1432560" y="359898"/>
            <a:ext cx="7406640" cy="1472184"/>
          </a:xfrm>
        </p:spPr>
        <p:txBody>
          <a:bodyPr anchor="b"/>
          <a:lstStyle>
            <a:lvl1pPr algn="l"/>
          </a:lstStyle>
          <a:p>
            <a:r>
              <a:rPr kumimoji="0" lang="en-US"/>
              <a:t>Click to edit Master title style</a:t>
            </a:r>
          </a:p>
        </p:txBody>
      </p:sp>
      <p:sp>
        <p:nvSpPr>
          <p:cNvPr id="1048593"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048594" name="Date Placeholder 6"/>
          <p:cNvSpPr>
            <a:spLocks noGrp="1"/>
          </p:cNvSpPr>
          <p:nvPr>
            <p:ph type="dt" sz="half" idx="10"/>
          </p:nvPr>
        </p:nvSpPr>
        <p:spPr/>
        <p:txBody>
          <a:bodyPr/>
          <a:lstStyle/>
          <a:p>
            <a:fld id="{1D8BD707-D9CF-40AE-B4C6-C98DA3205C09}" type="datetimeFigureOut">
              <a:rPr lang="en-US" smtClean="0"/>
              <a:pPr/>
              <a:t>07-Oct-20</a:t>
            </a:fld>
            <a:endParaRPr lang="en-US"/>
          </a:p>
        </p:txBody>
      </p:sp>
      <p:sp>
        <p:nvSpPr>
          <p:cNvPr id="1048595" name="Footer Placeholder 19"/>
          <p:cNvSpPr>
            <a:spLocks noGrp="1"/>
          </p:cNvSpPr>
          <p:nvPr>
            <p:ph type="ftr" sz="quarter" idx="11"/>
          </p:nvPr>
        </p:nvSpPr>
        <p:spPr/>
        <p:txBody>
          <a:bodyPr/>
          <a:lstStyle/>
          <a:p>
            <a:endParaRPr lang="en-US"/>
          </a:p>
        </p:txBody>
      </p:sp>
      <p:sp>
        <p:nvSpPr>
          <p:cNvPr id="1048596" name="Slide Number Placeholder 9"/>
          <p:cNvSpPr>
            <a:spLocks noGrp="1"/>
          </p:cNvSpPr>
          <p:nvPr>
            <p:ph type="sldNum" sz="quarter" idx="12"/>
          </p:nvPr>
        </p:nvSpPr>
        <p:spPr/>
        <p:txBody>
          <a:bodyPr/>
          <a:lstStyle/>
          <a:p>
            <a:fld id="{AC5B1FEA-406A-7749-A5C3-DDCB5F67A4CE}" type="slidenum">
              <a:rPr lang="en-US" smtClean="0"/>
              <a:pPr/>
              <a:t>‹#›</a:t>
            </a:fld>
            <a:endParaRPr lang="en-US" dirty="0"/>
          </a:p>
        </p:txBody>
      </p:sp>
      <p:sp>
        <p:nvSpPr>
          <p:cNvPr id="1048597"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1048598"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638" name="Title 1"/>
          <p:cNvSpPr>
            <a:spLocks noGrp="1"/>
          </p:cNvSpPr>
          <p:nvPr>
            <p:ph type="title"/>
          </p:nvPr>
        </p:nvSpPr>
        <p:spPr/>
        <p:txBody>
          <a:bodyPr/>
          <a:lstStyle/>
          <a:p>
            <a:r>
              <a:rPr kumimoji="0" lang="en-US"/>
              <a:t>Click to edit Master title style</a:t>
            </a:r>
          </a:p>
        </p:txBody>
      </p:sp>
      <p:sp>
        <p:nvSpPr>
          <p:cNvPr id="1048639"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48640" name="Date Placeholder 3"/>
          <p:cNvSpPr>
            <a:spLocks noGrp="1"/>
          </p:cNvSpPr>
          <p:nvPr>
            <p:ph type="dt" sz="half" idx="10"/>
          </p:nvPr>
        </p:nvSpPr>
        <p:spPr/>
        <p:txBody>
          <a:bodyPr/>
          <a:lstStyle/>
          <a:p>
            <a:fld id="{1D8BD707-D9CF-40AE-B4C6-C98DA3205C09}" type="datetimeFigureOut">
              <a:rPr lang="en-US" smtClean="0"/>
              <a:pPr/>
              <a:t>07-Oct-20</a:t>
            </a:fld>
            <a:endParaRPr lang="en-US"/>
          </a:p>
        </p:txBody>
      </p:sp>
      <p:sp>
        <p:nvSpPr>
          <p:cNvPr id="1048641" name="Footer Placeholder 4"/>
          <p:cNvSpPr>
            <a:spLocks noGrp="1"/>
          </p:cNvSpPr>
          <p:nvPr>
            <p:ph type="ftr" sz="quarter" idx="11"/>
          </p:nvPr>
        </p:nvSpPr>
        <p:spPr/>
        <p:txBody>
          <a:bodyPr/>
          <a:lstStyle/>
          <a:p>
            <a:endParaRPr lang="en-US"/>
          </a:p>
        </p:txBody>
      </p:sp>
      <p:sp>
        <p:nvSpPr>
          <p:cNvPr id="1048642"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624" name="Vertical Title 1"/>
          <p:cNvSpPr>
            <a:spLocks noGrp="1"/>
          </p:cNvSpPr>
          <p:nvPr>
            <p:ph type="title" orient="vert"/>
          </p:nvPr>
        </p:nvSpPr>
        <p:spPr>
          <a:xfrm>
            <a:off x="6858000" y="274639"/>
            <a:ext cx="1828800" cy="5851525"/>
          </a:xfrm>
        </p:spPr>
        <p:txBody>
          <a:bodyPr vert="eaVert"/>
          <a:lstStyle/>
          <a:p>
            <a:r>
              <a:rPr kumimoji="0" lang="en-US"/>
              <a:t>Click to edit Master title style</a:t>
            </a:r>
          </a:p>
        </p:txBody>
      </p:sp>
      <p:sp>
        <p:nvSpPr>
          <p:cNvPr id="1048625" name="Vertical Text Placeholder 2"/>
          <p:cNvSpPr>
            <a:spLocks noGrp="1"/>
          </p:cNvSpPr>
          <p:nvPr>
            <p:ph type="body" orient="vert" idx="1"/>
          </p:nvPr>
        </p:nvSpPr>
        <p:spPr>
          <a:xfrm>
            <a:off x="11430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48626" name="Date Placeholder 3"/>
          <p:cNvSpPr>
            <a:spLocks noGrp="1"/>
          </p:cNvSpPr>
          <p:nvPr>
            <p:ph type="dt" sz="half" idx="10"/>
          </p:nvPr>
        </p:nvSpPr>
        <p:spPr/>
        <p:txBody>
          <a:bodyPr/>
          <a:lstStyle/>
          <a:p>
            <a:fld id="{1D8BD707-D9CF-40AE-B4C6-C98DA3205C09}" type="datetimeFigureOut">
              <a:rPr lang="en-US" smtClean="0"/>
              <a:pPr/>
              <a:t>07-Oct-20</a:t>
            </a:fld>
            <a:endParaRPr lang="en-US"/>
          </a:p>
        </p:txBody>
      </p:sp>
      <p:sp>
        <p:nvSpPr>
          <p:cNvPr id="1048627" name="Footer Placeholder 4"/>
          <p:cNvSpPr>
            <a:spLocks noGrp="1"/>
          </p:cNvSpPr>
          <p:nvPr>
            <p:ph type="ftr" sz="quarter" idx="11"/>
          </p:nvPr>
        </p:nvSpPr>
        <p:spPr/>
        <p:txBody>
          <a:bodyPr/>
          <a:lstStyle/>
          <a:p>
            <a:endParaRPr lang="en-US"/>
          </a:p>
        </p:txBody>
      </p:sp>
      <p:sp>
        <p:nvSpPr>
          <p:cNvPr id="1048628"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586" name="Title 1"/>
          <p:cNvSpPr>
            <a:spLocks noGrp="1"/>
          </p:cNvSpPr>
          <p:nvPr>
            <p:ph type="title"/>
          </p:nvPr>
        </p:nvSpPr>
        <p:spPr/>
        <p:txBody>
          <a:bodyPr/>
          <a:lstStyle/>
          <a:p>
            <a:r>
              <a:rPr kumimoji="0" lang="en-US"/>
              <a:t>Click to edit Master title style</a:t>
            </a:r>
          </a:p>
        </p:txBody>
      </p:sp>
      <p:sp>
        <p:nvSpPr>
          <p:cNvPr id="1048587"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48588" name="Date Placeholder 3"/>
          <p:cNvSpPr>
            <a:spLocks noGrp="1"/>
          </p:cNvSpPr>
          <p:nvPr>
            <p:ph type="dt" sz="half" idx="10"/>
          </p:nvPr>
        </p:nvSpPr>
        <p:spPr/>
        <p:txBody>
          <a:bodyPr/>
          <a:lstStyle/>
          <a:p>
            <a:fld id="{1D8BD707-D9CF-40AE-B4C6-C98DA3205C09}" type="datetimeFigureOut">
              <a:rPr lang="en-US" smtClean="0"/>
              <a:pPr/>
              <a:t>07-Oct-20</a:t>
            </a:fld>
            <a:endParaRPr lang="en-US"/>
          </a:p>
        </p:txBody>
      </p:sp>
      <p:sp>
        <p:nvSpPr>
          <p:cNvPr id="1048589" name="Footer Placeholder 4"/>
          <p:cNvSpPr>
            <a:spLocks noGrp="1"/>
          </p:cNvSpPr>
          <p:nvPr>
            <p:ph type="ftr" sz="quarter" idx="11"/>
          </p:nvPr>
        </p:nvSpPr>
        <p:spPr/>
        <p:txBody>
          <a:bodyPr/>
          <a:lstStyle/>
          <a:p>
            <a:endParaRPr lang="en-US"/>
          </a:p>
        </p:txBody>
      </p:sp>
      <p:sp>
        <p:nvSpPr>
          <p:cNvPr id="1048590"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048643"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644" name="Title 1"/>
          <p:cNvSpPr>
            <a:spLocks noGrp="1"/>
          </p:cNvSpPr>
          <p:nvPr>
            <p:ph type="title"/>
          </p:nvPr>
        </p:nvSpPr>
        <p:spPr>
          <a:xfrm>
            <a:off x="2578392" y="2600325"/>
            <a:ext cx="6400800" cy="2286000"/>
          </a:xfrm>
        </p:spPr>
        <p:txBody>
          <a:bodyPr anchor="t"/>
          <a:lstStyle>
            <a:lvl1pPr algn="l">
              <a:lnSpc>
                <a:spcPts val="4500"/>
              </a:lnSpc>
              <a:buNone/>
              <a:defRPr sz="4000" b="1" cap="all"/>
            </a:lvl1pPr>
          </a:lstStyle>
          <a:p>
            <a:r>
              <a:rPr kumimoji="0" lang="en-US"/>
              <a:t>Click to edit Master title style</a:t>
            </a:r>
          </a:p>
        </p:txBody>
      </p:sp>
      <p:sp>
        <p:nvSpPr>
          <p:cNvPr id="1048645"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048646" name="Date Placeholder 3"/>
          <p:cNvSpPr>
            <a:spLocks noGrp="1"/>
          </p:cNvSpPr>
          <p:nvPr>
            <p:ph type="dt" sz="half" idx="10"/>
          </p:nvPr>
        </p:nvSpPr>
        <p:spPr/>
        <p:txBody>
          <a:bodyPr/>
          <a:lstStyle/>
          <a:p>
            <a:fld id="{1D8BD707-D9CF-40AE-B4C6-C98DA3205C09}" type="datetimeFigureOut">
              <a:rPr lang="en-US" smtClean="0"/>
              <a:pPr/>
              <a:t>07-Oct-20</a:t>
            </a:fld>
            <a:endParaRPr lang="en-US"/>
          </a:p>
        </p:txBody>
      </p:sp>
      <p:sp>
        <p:nvSpPr>
          <p:cNvPr id="1048647" name="Footer Placeholder 4"/>
          <p:cNvSpPr>
            <a:spLocks noGrp="1"/>
          </p:cNvSpPr>
          <p:nvPr>
            <p:ph type="ftr" sz="quarter" idx="11"/>
          </p:nvPr>
        </p:nvSpPr>
        <p:spPr/>
        <p:txBody>
          <a:bodyPr/>
          <a:lstStyle/>
          <a:p>
            <a:endParaRPr lang="en-US"/>
          </a:p>
        </p:txBody>
      </p:sp>
      <p:sp>
        <p:nvSpPr>
          <p:cNvPr id="1048648"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
        <p:nvSpPr>
          <p:cNvPr id="1048649"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650"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1048651"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65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104865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4865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48655" name="Date Placeholder 4"/>
          <p:cNvSpPr>
            <a:spLocks noGrp="1"/>
          </p:cNvSpPr>
          <p:nvPr>
            <p:ph type="dt" sz="half" idx="10"/>
          </p:nvPr>
        </p:nvSpPr>
        <p:spPr/>
        <p:txBody>
          <a:bodyPr/>
          <a:lstStyle/>
          <a:p>
            <a:fld id="{1D8BD707-D9CF-40AE-B4C6-C98DA3205C09}" type="datetimeFigureOut">
              <a:rPr lang="en-US" smtClean="0"/>
              <a:pPr/>
              <a:t>07-Oct-20</a:t>
            </a:fld>
            <a:endParaRPr lang="en-US"/>
          </a:p>
        </p:txBody>
      </p:sp>
      <p:sp>
        <p:nvSpPr>
          <p:cNvPr id="1048656" name="Footer Placeholder 5"/>
          <p:cNvSpPr>
            <a:spLocks noGrp="1"/>
          </p:cNvSpPr>
          <p:nvPr>
            <p:ph type="ftr" sz="quarter" idx="11"/>
          </p:nvPr>
        </p:nvSpPr>
        <p:spPr/>
        <p:txBody>
          <a:bodyPr/>
          <a:lstStyle/>
          <a:p>
            <a:endParaRPr lang="en-US"/>
          </a:p>
        </p:txBody>
      </p:sp>
      <p:sp>
        <p:nvSpPr>
          <p:cNvPr id="104865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48658" name="Title 1"/>
          <p:cNvSpPr>
            <a:spLocks noGrp="1"/>
          </p:cNvSpPr>
          <p:nvPr>
            <p:ph type="title"/>
          </p:nvPr>
        </p:nvSpPr>
        <p:spPr>
          <a:xfrm>
            <a:off x="457200" y="5160336"/>
            <a:ext cx="8229600" cy="1143000"/>
          </a:xfrm>
        </p:spPr>
        <p:txBody>
          <a:bodyPr anchor="ctr"/>
          <a:lstStyle>
            <a:lvl1pPr algn="ctr">
              <a:defRPr sz="4500" b="1" cap="none" baseline="0"/>
            </a:lvl1pPr>
          </a:lstStyle>
          <a:p>
            <a:r>
              <a:rPr kumimoji="0" lang="en-US"/>
              <a:t>Click to edit Master title style</a:t>
            </a:r>
          </a:p>
        </p:txBody>
      </p:sp>
      <p:sp>
        <p:nvSpPr>
          <p:cNvPr id="1048659"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048660"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1048661"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48662"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48663" name="Date Placeholder 6"/>
          <p:cNvSpPr>
            <a:spLocks noGrp="1"/>
          </p:cNvSpPr>
          <p:nvPr>
            <p:ph type="dt" sz="half" idx="10"/>
          </p:nvPr>
        </p:nvSpPr>
        <p:spPr/>
        <p:txBody>
          <a:bodyPr/>
          <a:lstStyle/>
          <a:p>
            <a:fld id="{1D8BD707-D9CF-40AE-B4C6-C98DA3205C09}" type="datetimeFigureOut">
              <a:rPr lang="en-US" smtClean="0"/>
              <a:pPr/>
              <a:t>07-Oct-20</a:t>
            </a:fld>
            <a:endParaRPr lang="en-US"/>
          </a:p>
        </p:txBody>
      </p:sp>
      <p:sp>
        <p:nvSpPr>
          <p:cNvPr id="1048664" name="Footer Placeholder 7"/>
          <p:cNvSpPr>
            <a:spLocks noGrp="1"/>
          </p:cNvSpPr>
          <p:nvPr>
            <p:ph type="ftr" sz="quarter" idx="11"/>
          </p:nvPr>
        </p:nvSpPr>
        <p:spPr/>
        <p:txBody>
          <a:bodyPr/>
          <a:lstStyle/>
          <a:p>
            <a:endParaRPr lang="en-US"/>
          </a:p>
        </p:txBody>
      </p:sp>
      <p:sp>
        <p:nvSpPr>
          <p:cNvPr id="1048665"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620"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1048621" name="Date Placeholder 2"/>
          <p:cNvSpPr>
            <a:spLocks noGrp="1"/>
          </p:cNvSpPr>
          <p:nvPr>
            <p:ph type="dt" sz="half" idx="10"/>
          </p:nvPr>
        </p:nvSpPr>
        <p:spPr/>
        <p:txBody>
          <a:bodyPr/>
          <a:lstStyle/>
          <a:p>
            <a:fld id="{1D8BD707-D9CF-40AE-B4C6-C98DA3205C09}" type="datetimeFigureOut">
              <a:rPr lang="en-US" smtClean="0"/>
              <a:pPr/>
              <a:t>07-Oct-20</a:t>
            </a:fld>
            <a:endParaRPr lang="en-US"/>
          </a:p>
        </p:txBody>
      </p:sp>
      <p:sp>
        <p:nvSpPr>
          <p:cNvPr id="1048622" name="Footer Placeholder 3"/>
          <p:cNvSpPr>
            <a:spLocks noGrp="1"/>
          </p:cNvSpPr>
          <p:nvPr>
            <p:ph type="ftr" sz="quarter" idx="11"/>
          </p:nvPr>
        </p:nvSpPr>
        <p:spPr/>
        <p:txBody>
          <a:bodyPr/>
          <a:lstStyle/>
          <a:p>
            <a:endParaRPr lang="en-US"/>
          </a:p>
        </p:txBody>
      </p:sp>
      <p:sp>
        <p:nvSpPr>
          <p:cNvPr id="1048623"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48609"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610" name="Date Placeholder 1"/>
          <p:cNvSpPr>
            <a:spLocks noGrp="1"/>
          </p:cNvSpPr>
          <p:nvPr>
            <p:ph type="dt" sz="half" idx="10"/>
          </p:nvPr>
        </p:nvSpPr>
        <p:spPr/>
        <p:txBody>
          <a:bodyPr/>
          <a:lstStyle/>
          <a:p>
            <a:fld id="{1D8BD707-D9CF-40AE-B4C6-C98DA3205C09}" type="datetimeFigureOut">
              <a:rPr lang="en-US" smtClean="0"/>
              <a:pPr/>
              <a:t>07-Oct-20</a:t>
            </a:fld>
            <a:endParaRPr lang="en-US"/>
          </a:p>
        </p:txBody>
      </p:sp>
      <p:sp>
        <p:nvSpPr>
          <p:cNvPr id="1048611" name="Footer Placeholder 2"/>
          <p:cNvSpPr>
            <a:spLocks noGrp="1"/>
          </p:cNvSpPr>
          <p:nvPr>
            <p:ph type="ftr" sz="quarter" idx="11"/>
          </p:nvPr>
        </p:nvSpPr>
        <p:spPr/>
        <p:txBody>
          <a:bodyPr/>
          <a:lstStyle/>
          <a:p>
            <a:endParaRPr lang="en-US"/>
          </a:p>
        </p:txBody>
      </p:sp>
      <p:sp>
        <p:nvSpPr>
          <p:cNvPr id="1048612"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1048613"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48666"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lstStyle>
          <a:p>
            <a:r>
              <a:rPr kumimoji="0" lang="en-US"/>
              <a:t>Click to edit Master title style</a:t>
            </a:r>
          </a:p>
        </p:txBody>
      </p:sp>
      <p:sp>
        <p:nvSpPr>
          <p:cNvPr id="1048667"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048668"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48669" name="Date Placeholder 4"/>
          <p:cNvSpPr>
            <a:spLocks noGrp="1"/>
          </p:cNvSpPr>
          <p:nvPr>
            <p:ph type="dt" sz="half" idx="10"/>
          </p:nvPr>
        </p:nvSpPr>
        <p:spPr/>
        <p:txBody>
          <a:bodyPr/>
          <a:lstStyle/>
          <a:p>
            <a:fld id="{1D8BD707-D9CF-40AE-B4C6-C98DA3205C09}" type="datetimeFigureOut">
              <a:rPr lang="en-US" smtClean="0"/>
              <a:pPr/>
              <a:t>07-Oct-20</a:t>
            </a:fld>
            <a:endParaRPr lang="en-US"/>
          </a:p>
        </p:txBody>
      </p:sp>
      <p:sp>
        <p:nvSpPr>
          <p:cNvPr id="1048670" name="Footer Placeholder 5"/>
          <p:cNvSpPr>
            <a:spLocks noGrp="1"/>
          </p:cNvSpPr>
          <p:nvPr>
            <p:ph type="ftr" sz="quarter" idx="11"/>
          </p:nvPr>
        </p:nvSpPr>
        <p:spPr/>
        <p:txBody>
          <a:bodyPr/>
          <a:lstStyle/>
          <a:p>
            <a:endParaRPr lang="en-US"/>
          </a:p>
        </p:txBody>
      </p:sp>
      <p:sp>
        <p:nvSpPr>
          <p:cNvPr id="1048671"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048629" name="Title 1"/>
          <p:cNvSpPr>
            <a:spLocks noGrp="1"/>
          </p:cNvSpPr>
          <p:nvPr>
            <p:ph type="title"/>
          </p:nvPr>
        </p:nvSpPr>
        <p:spPr>
          <a:xfrm>
            <a:off x="5886896" y="1066800"/>
            <a:ext cx="2743200" cy="1981200"/>
          </a:xfrm>
        </p:spPr>
        <p:txBody>
          <a:bodyPr anchor="b">
            <a:noAutofit/>
          </a:bodyPr>
          <a:lstStyle>
            <a:lvl1pPr algn="l">
              <a:buNone/>
              <a:defRPr sz="2100" b="1">
                <a:effectLst/>
              </a:defRPr>
            </a:lvl1pPr>
          </a:lstStyle>
          <a:p>
            <a:r>
              <a:rPr kumimoji="0" lang="en-US"/>
              <a:t>Click to edit Master title style</a:t>
            </a:r>
          </a:p>
        </p:txBody>
      </p:sp>
      <p:sp>
        <p:nvSpPr>
          <p:cNvPr id="1048630" name="Date Placeholder 4"/>
          <p:cNvSpPr>
            <a:spLocks noGrp="1"/>
          </p:cNvSpPr>
          <p:nvPr>
            <p:ph type="dt" sz="half" idx="10"/>
          </p:nvPr>
        </p:nvSpPr>
        <p:spPr/>
        <p:txBody>
          <a:bodyPr/>
          <a:lstStyle/>
          <a:p>
            <a:fld id="{1D8BD707-D9CF-40AE-B4C6-C98DA3205C09}" type="datetimeFigureOut">
              <a:rPr lang="en-US" smtClean="0"/>
              <a:pPr/>
              <a:t>07-Oct-20</a:t>
            </a:fld>
            <a:endParaRPr lang="en-US"/>
          </a:p>
        </p:txBody>
      </p:sp>
      <p:sp>
        <p:nvSpPr>
          <p:cNvPr id="1048631" name="Footer Placeholder 5"/>
          <p:cNvSpPr>
            <a:spLocks noGrp="1"/>
          </p:cNvSpPr>
          <p:nvPr>
            <p:ph type="ftr" sz="quarter" idx="11"/>
          </p:nvPr>
        </p:nvSpPr>
        <p:spPr/>
        <p:txBody>
          <a:bodyPr/>
          <a:lstStyle/>
          <a:p>
            <a:endParaRPr lang="en-US"/>
          </a:p>
        </p:txBody>
      </p:sp>
      <p:sp>
        <p:nvSpPr>
          <p:cNvPr id="1048632"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048633"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1048634"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lstStyle>
          <a:p>
            <a:pPr marL="0" algn="l" eaLnBrk="1" latinLnBrk="0" hangingPunct="1"/>
            <a:r>
              <a:rPr kumimoji="0" lang="en-US"/>
              <a:t>Drag picture to placeholder or click icon to add</a:t>
            </a:r>
            <a:endParaRPr kumimoji="0" lang="en-US" dirty="0"/>
          </a:p>
        </p:txBody>
      </p:sp>
      <p:sp>
        <p:nvSpPr>
          <p:cNvPr id="1048635" name="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636" name="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48637"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48576"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577"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578"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579"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48580"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1048581"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48582"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lstStyle>
          <a:p>
            <a:fld id="{1D8BD707-D9CF-40AE-B4C6-C98DA3205C09}" type="datetimeFigureOut">
              <a:rPr lang="en-US" smtClean="0"/>
              <a:pPr/>
              <a:t>07-Oct-20</a:t>
            </a:fld>
            <a:endParaRPr lang="en-US"/>
          </a:p>
        </p:txBody>
      </p:sp>
      <p:sp>
        <p:nvSpPr>
          <p:cNvPr id="1048583"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lstStyle>
          <a:p>
            <a:endParaRPr lang="en-US"/>
          </a:p>
        </p:txBody>
      </p:sp>
      <p:sp>
        <p:nvSpPr>
          <p:cNvPr id="1048584"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lstStyle>
          <a:p>
            <a:fld id="{B6F15528-21DE-4FAA-801E-634DDDAF4B2B}" type="slidenum">
              <a:rPr lang="en-US" smtClean="0"/>
              <a:pPr/>
              <a:t>‹#›</a:t>
            </a:fld>
            <a:endParaRPr lang="en-US"/>
          </a:p>
        </p:txBody>
      </p:sp>
      <p:sp>
        <p:nvSpPr>
          <p:cNvPr id="104858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2" name="Content Placeholder 3" descr="Related image"/>
          <p:cNvPicPr>
            <a:picLocks noGrp="1"/>
          </p:cNvPicPr>
          <p:nvPr>
            <p:ph idx="1"/>
          </p:nvPr>
        </p:nvPicPr>
        <p:blipFill>
          <a:blip r:embed="rId2">
            <a:clrChange>
              <a:clrFrom>
                <a:srgbClr val="FFFFFF"/>
              </a:clrFrom>
              <a:clrTo>
                <a:srgbClr val="FFFFFF">
                  <a:alpha val="0"/>
                </a:srgbClr>
              </a:clrTo>
            </a:clrChange>
          </a:blip>
          <a:stretch>
            <a:fillRect/>
          </a:stretch>
        </p:blipFill>
        <p:spPr bwMode="auto">
          <a:xfrm>
            <a:off x="3276600" y="304800"/>
            <a:ext cx="3429000" cy="3514725"/>
          </a:xfrm>
          <a:prstGeom prst="rect">
            <a:avLst/>
          </a:prstGeom>
          <a:noFill/>
          <a:ln>
            <a:noFill/>
          </a:ln>
        </p:spPr>
      </p:pic>
      <p:pic>
        <p:nvPicPr>
          <p:cNvPr id="2097153" name="Picture 4" descr="C:\Users\Cent\Desktop\Untitled.png"/>
          <p:cNvPicPr>
            <a:picLocks/>
          </p:cNvPicPr>
          <p:nvPr/>
        </p:nvPicPr>
        <p:blipFill>
          <a:blip r:embed="rId3">
            <a:clrChange>
              <a:clrFrom>
                <a:srgbClr val="FFFFFF"/>
              </a:clrFrom>
              <a:clrTo>
                <a:srgbClr val="FFFFFF">
                  <a:alpha val="0"/>
                </a:srgbClr>
              </a:clrTo>
            </a:clrChange>
          </a:blip>
          <a:srcRect l="45821" t="29125" r="45886" b="41331"/>
          <a:stretch>
            <a:fillRect/>
          </a:stretch>
        </p:blipFill>
        <p:spPr bwMode="auto">
          <a:xfrm>
            <a:off x="4648200" y="1295400"/>
            <a:ext cx="762000" cy="1524000"/>
          </a:xfrm>
          <a:prstGeom prst="rect">
            <a:avLst/>
          </a:prstGeom>
          <a:noFill/>
          <a:ln w="9525">
            <a:noFill/>
            <a:miter lim="800000"/>
            <a:headEnd/>
            <a:tailEnd/>
          </a:ln>
        </p:spPr>
      </p:pic>
      <p:sp>
        <p:nvSpPr>
          <p:cNvPr id="1048591" name="TextBox 6"/>
          <p:cNvSpPr txBox="1"/>
          <p:nvPr/>
        </p:nvSpPr>
        <p:spPr>
          <a:xfrm>
            <a:off x="914400" y="4343400"/>
            <a:ext cx="7924800" cy="584775"/>
          </a:xfrm>
          <a:prstGeom prst="rect">
            <a:avLst/>
          </a:prstGeom>
          <a:noFill/>
        </p:spPr>
        <p:txBody>
          <a:bodyPr wrap="square" rtlCol="0">
            <a:spAutoFit/>
          </a:bodyPr>
          <a:lstStyle/>
          <a:p>
            <a:pPr algn="ctr"/>
            <a:r>
              <a:rPr lang="en-US" sz="3200" b="1" dirty="0">
                <a:latin typeface="Times New Roman" pitchFamily="18" charset="0"/>
                <a:cs typeface="Times New Roman" pitchFamily="18" charset="0"/>
              </a:rPr>
              <a:t>SUSTAINABLE DEVELOPMENT GOALS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7" name="Picture 2" descr="C:\Users\cent\Desktop\444444.png"/>
          <p:cNvPicPr>
            <a:picLocks noChangeAspect="1" noChangeArrowheads="1"/>
          </p:cNvPicPr>
          <p:nvPr/>
        </p:nvPicPr>
        <p:blipFill>
          <a:blip r:embed="rId2"/>
          <a:srcRect l="29868" t="22917" r="27379" b="8333"/>
          <a:stretch>
            <a:fillRect/>
          </a:stretch>
        </p:blipFill>
        <p:spPr bwMode="auto">
          <a:xfrm>
            <a:off x="990600" y="0"/>
            <a:ext cx="8153400"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8" name="Picture 3" descr="C:\Users\cent\Desktop\44444444444444444444444444.png"/>
          <p:cNvPicPr>
            <a:picLocks noChangeAspect="1" noChangeArrowheads="1"/>
          </p:cNvPicPr>
          <p:nvPr/>
        </p:nvPicPr>
        <p:blipFill>
          <a:blip r:embed="rId2"/>
          <a:srcRect l="29868" t="22135" r="27379" b="8073"/>
          <a:stretch>
            <a:fillRect/>
          </a:stretch>
        </p:blipFill>
        <p:spPr bwMode="auto">
          <a:xfrm>
            <a:off x="990600" y="0"/>
            <a:ext cx="8153400" cy="6858000"/>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9" name="Picture 3" descr="C:\Users\cent\Desktop\55555555555555.png"/>
          <p:cNvPicPr>
            <a:picLocks noChangeAspect="1" noChangeArrowheads="1"/>
          </p:cNvPicPr>
          <p:nvPr/>
        </p:nvPicPr>
        <p:blipFill>
          <a:blip r:embed="rId2"/>
          <a:srcRect l="8419" t="21875" r="53514" b="10417"/>
          <a:stretch>
            <a:fillRect/>
          </a:stretch>
        </p:blipFill>
        <p:spPr bwMode="auto">
          <a:xfrm>
            <a:off x="1066800" y="0"/>
            <a:ext cx="8077200" cy="685800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0" name="Picture 2" descr="C:\Users\cent\Desktop\6666666666.png"/>
          <p:cNvPicPr>
            <a:picLocks noChangeAspect="1" noChangeArrowheads="1"/>
          </p:cNvPicPr>
          <p:nvPr/>
        </p:nvPicPr>
        <p:blipFill>
          <a:blip r:embed="rId2"/>
          <a:srcRect l="27672" t="23828" r="24890" b="10547"/>
          <a:stretch>
            <a:fillRect/>
          </a:stretch>
        </p:blipFill>
        <p:spPr bwMode="auto">
          <a:xfrm>
            <a:off x="990600" y="0"/>
            <a:ext cx="8153400" cy="68580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1" name="Picture 2" descr="C:\Users\cent\Downloads\Pictures\777777777777.png"/>
          <p:cNvPicPr>
            <a:picLocks noChangeAspect="1" noChangeArrowheads="1"/>
          </p:cNvPicPr>
          <p:nvPr/>
        </p:nvPicPr>
        <p:blipFill>
          <a:blip r:embed="rId2"/>
          <a:srcRect l="27525" t="32943" r="25037" b="23307"/>
          <a:stretch>
            <a:fillRect/>
          </a:stretch>
        </p:blipFill>
        <p:spPr bwMode="auto">
          <a:xfrm>
            <a:off x="990600" y="0"/>
            <a:ext cx="8153400" cy="6858000"/>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4" name="Table 1"/>
          <p:cNvGraphicFramePr>
            <a:graphicFrameLocks noGrp="1"/>
          </p:cNvGraphicFramePr>
          <p:nvPr/>
        </p:nvGraphicFramePr>
        <p:xfrm>
          <a:off x="76200" y="76200"/>
          <a:ext cx="8991593" cy="6705600"/>
        </p:xfrm>
        <a:graphic>
          <a:graphicData uri="http://schemas.openxmlformats.org/drawingml/2006/table">
            <a:tbl>
              <a:tblPr firstRow="1" bandRow="1">
                <a:tableStyleId>{93296810-A885-4BE3-A3E7-6D5BEEA58F35}</a:tableStyleId>
              </a:tblPr>
              <a:tblGrid>
                <a:gridCol w="691661"/>
                <a:gridCol w="691661"/>
                <a:gridCol w="691661"/>
                <a:gridCol w="691661"/>
                <a:gridCol w="691661"/>
                <a:gridCol w="691661"/>
                <a:gridCol w="691661"/>
                <a:gridCol w="691661"/>
                <a:gridCol w="691661"/>
                <a:gridCol w="691661"/>
                <a:gridCol w="691661"/>
                <a:gridCol w="691661"/>
                <a:gridCol w="691661"/>
              </a:tblGrid>
              <a:tr h="1101327">
                <a:tc gridSpan="13">
                  <a:txBody>
                    <a:bodyPr/>
                    <a:lstStyle/>
                    <a:p>
                      <a:pPr algn="ctr"/>
                      <a:r>
                        <a:rPr lang="en-IN" sz="2400" u="sng" dirty="0">
                          <a:solidFill>
                            <a:schemeClr val="tx2"/>
                          </a:solidFill>
                        </a:rPr>
                        <a:t>SDGs</a:t>
                      </a:r>
                      <a:r>
                        <a:rPr lang="en-IN" sz="2400" u="sng" baseline="0" dirty="0">
                          <a:solidFill>
                            <a:schemeClr val="tx2"/>
                          </a:solidFill>
                        </a:rPr>
                        <a:t> Dashboard Format For Data Collection and Monitoring</a:t>
                      </a:r>
                      <a:endParaRPr lang="en-US" sz="2400" u="sng" dirty="0">
                        <a:solidFill>
                          <a:schemeClr val="tx2"/>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37885">
                <a:tc gridSpan="13">
                  <a:txBody>
                    <a:bodyPr/>
                    <a:lstStyle/>
                    <a:p>
                      <a:r>
                        <a:rPr kumimoji="0" lang="en-IN" sz="1800" kern="1200" dirty="0"/>
                        <a:t>        Example: Goal No. 1 : –</a:t>
                      </a:r>
                      <a:r>
                        <a:rPr kumimoji="0" lang="en-IN" sz="1800" kern="1200" baseline="0" dirty="0"/>
                        <a:t> Goal, Indicator, Base-case and Target</a:t>
                      </a:r>
                      <a:endParaRPr kumimoji="0" lang="en-IN" sz="1800" b="1" kern="12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r>
              <a:tr h="1215018">
                <a:tc rowSpan="2">
                  <a:txBody>
                    <a:bodyPr/>
                    <a:lstStyle/>
                    <a:p>
                      <a:pPr marL="0" marR="0" algn="ctr">
                        <a:spcBef>
                          <a:spcPts val="0"/>
                        </a:spcBef>
                        <a:spcAft>
                          <a:spcPts val="0"/>
                        </a:spcAft>
                      </a:pPr>
                      <a:r>
                        <a:rPr lang="en-IN" sz="1200" b="0" dirty="0" err="1">
                          <a:ln>
                            <a:solidFill>
                              <a:sysClr val="windowText" lastClr="000000"/>
                            </a:solidFill>
                          </a:ln>
                          <a:latin typeface="Times New Roman" pitchFamily="18" charset="0"/>
                          <a:cs typeface="Times New Roman" pitchFamily="18" charset="0"/>
                        </a:rPr>
                        <a:t>Sl.No</a:t>
                      </a:r>
                      <a:endParaRPr lang="en-US" sz="1200" b="0" dirty="0">
                        <a:ln>
                          <a:solidFill>
                            <a:sysClr val="windowText" lastClr="000000"/>
                          </a:solidFill>
                        </a:ln>
                        <a:solidFill>
                          <a:schemeClr val="tx1"/>
                        </a:solidFill>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spcBef>
                          <a:spcPts val="0"/>
                        </a:spcBef>
                        <a:spcAft>
                          <a:spcPts val="0"/>
                        </a:spcAft>
                      </a:pPr>
                      <a:r>
                        <a:rPr lang="en-IN" sz="1200" b="0" dirty="0">
                          <a:ln>
                            <a:solidFill>
                              <a:sysClr val="windowText" lastClr="000000"/>
                            </a:solidFill>
                          </a:ln>
                          <a:latin typeface="Times New Roman" pitchFamily="18" charset="0"/>
                          <a:cs typeface="Times New Roman" pitchFamily="18" charset="0"/>
                        </a:rPr>
                        <a:t>Goals</a:t>
                      </a:r>
                      <a:endParaRPr lang="en-US" sz="1200" b="0" dirty="0">
                        <a:ln>
                          <a:solidFill>
                            <a:sysClr val="windowText" lastClr="000000"/>
                          </a:solidFill>
                        </a:ln>
                        <a:solidFill>
                          <a:schemeClr val="tx1"/>
                        </a:solidFill>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spcBef>
                          <a:spcPts val="0"/>
                        </a:spcBef>
                        <a:spcAft>
                          <a:spcPts val="0"/>
                        </a:spcAft>
                      </a:pPr>
                      <a:r>
                        <a:rPr lang="en-IN" sz="1200" b="0" dirty="0">
                          <a:ln>
                            <a:solidFill>
                              <a:sysClr val="windowText" lastClr="000000"/>
                            </a:solidFill>
                          </a:ln>
                          <a:latin typeface="Times New Roman" pitchFamily="18" charset="0"/>
                          <a:cs typeface="Times New Roman" pitchFamily="18" charset="0"/>
                        </a:rPr>
                        <a:t>Target</a:t>
                      </a:r>
                      <a:endParaRPr lang="en-US" sz="1200" b="0" dirty="0">
                        <a:ln>
                          <a:solidFill>
                            <a:sysClr val="windowText" lastClr="000000"/>
                          </a:solidFill>
                        </a:ln>
                        <a:solidFill>
                          <a:schemeClr val="tx1"/>
                        </a:solidFill>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spcBef>
                          <a:spcPts val="0"/>
                        </a:spcBef>
                        <a:spcAft>
                          <a:spcPts val="0"/>
                        </a:spcAft>
                      </a:pPr>
                      <a:r>
                        <a:rPr lang="en-IN" sz="1200" b="0" dirty="0">
                          <a:ln>
                            <a:solidFill>
                              <a:sysClr val="windowText" lastClr="000000"/>
                            </a:solidFill>
                          </a:ln>
                          <a:latin typeface="Times New Roman" pitchFamily="18" charset="0"/>
                          <a:cs typeface="Times New Roman" pitchFamily="18" charset="0"/>
                        </a:rPr>
                        <a:t>Priority Indicator</a:t>
                      </a:r>
                      <a:endParaRPr lang="en-US" sz="1200" b="0" dirty="0">
                        <a:ln>
                          <a:solidFill>
                            <a:sysClr val="windowText" lastClr="000000"/>
                          </a:solidFill>
                        </a:ln>
                        <a:solidFill>
                          <a:schemeClr val="tx1"/>
                        </a:solidFill>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spcBef>
                          <a:spcPts val="0"/>
                        </a:spcBef>
                        <a:spcAft>
                          <a:spcPts val="0"/>
                        </a:spcAft>
                      </a:pPr>
                      <a:r>
                        <a:rPr lang="en-IN" sz="1200" b="0" dirty="0">
                          <a:ln>
                            <a:solidFill>
                              <a:sysClr val="windowText" lastClr="000000"/>
                            </a:solidFill>
                          </a:ln>
                          <a:latin typeface="Times New Roman" pitchFamily="18" charset="0"/>
                          <a:cs typeface="Times New Roman" pitchFamily="18" charset="0"/>
                        </a:rPr>
                        <a:t>Data Source </a:t>
                      </a:r>
                      <a:endParaRPr lang="en-US" sz="1200" b="0" dirty="0">
                        <a:ln>
                          <a:solidFill>
                            <a:sysClr val="windowText" lastClr="000000"/>
                          </a:solidFill>
                        </a:ln>
                        <a:solidFill>
                          <a:schemeClr val="tx1"/>
                        </a:solidFill>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spcBef>
                          <a:spcPts val="0"/>
                        </a:spcBef>
                        <a:spcAft>
                          <a:spcPts val="0"/>
                        </a:spcAft>
                      </a:pPr>
                      <a:r>
                        <a:rPr lang="en-IN" sz="1200" b="0" dirty="0">
                          <a:ln>
                            <a:solidFill>
                              <a:sysClr val="windowText" lastClr="000000"/>
                            </a:solidFill>
                          </a:ln>
                          <a:latin typeface="Times New Roman" pitchFamily="18" charset="0"/>
                          <a:cs typeface="Times New Roman" pitchFamily="18" charset="0"/>
                        </a:rPr>
                        <a:t>Intervention/Schemes</a:t>
                      </a:r>
                      <a:endParaRPr lang="en-US" sz="1200" b="0" dirty="0">
                        <a:ln>
                          <a:solidFill>
                            <a:sysClr val="windowText" lastClr="000000"/>
                          </a:solidFill>
                        </a:ln>
                        <a:solidFill>
                          <a:schemeClr val="tx1"/>
                        </a:solidFill>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spcBef>
                          <a:spcPts val="0"/>
                        </a:spcBef>
                        <a:spcAft>
                          <a:spcPts val="0"/>
                        </a:spcAft>
                      </a:pPr>
                      <a:r>
                        <a:rPr lang="en-IN" sz="1200" b="0" dirty="0">
                          <a:ln>
                            <a:solidFill>
                              <a:sysClr val="windowText" lastClr="000000"/>
                            </a:solidFill>
                          </a:ln>
                          <a:latin typeface="Times New Roman" pitchFamily="18" charset="0"/>
                          <a:cs typeface="Times New Roman" pitchFamily="18" charset="0"/>
                        </a:rPr>
                        <a:t>Department</a:t>
                      </a:r>
                      <a:endParaRPr lang="en-US" sz="1200" b="0" dirty="0">
                        <a:ln>
                          <a:solidFill>
                            <a:sysClr val="windowText" lastClr="000000"/>
                          </a:solidFill>
                        </a:ln>
                        <a:solidFill>
                          <a:schemeClr val="tx1"/>
                        </a:solidFill>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algn="ctr">
                        <a:spcBef>
                          <a:spcPts val="0"/>
                        </a:spcBef>
                        <a:spcAft>
                          <a:spcPts val="0"/>
                        </a:spcAft>
                      </a:pPr>
                      <a:r>
                        <a:rPr lang="en-IN" sz="1200" b="0" dirty="0">
                          <a:ln>
                            <a:solidFill>
                              <a:sysClr val="windowText" lastClr="000000"/>
                            </a:solidFill>
                          </a:ln>
                          <a:latin typeface="Times New Roman" pitchFamily="18" charset="0"/>
                          <a:cs typeface="Times New Roman" pitchFamily="18" charset="0"/>
                        </a:rPr>
                        <a:t>Schematic Indicators</a:t>
                      </a:r>
                      <a:endParaRPr lang="en-US" sz="1200" b="0" dirty="0">
                        <a:ln>
                          <a:solidFill>
                            <a:sysClr val="windowText" lastClr="000000"/>
                          </a:solidFill>
                        </a:ln>
                        <a:solidFill>
                          <a:schemeClr val="tx1"/>
                        </a:solidFill>
                        <a:latin typeface="Times New Roman" pitchFamily="18" charset="0"/>
                        <a:ea typeface="Calibri"/>
                        <a:cs typeface="Times New Roman" pitchFamily="18" charset="0"/>
                      </a:endParaRPr>
                    </a:p>
                  </a:txBody>
                  <a:tcPr marL="68580" marR="68580" marT="0" marB="0" vert="vert27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algn="ctr">
                        <a:spcBef>
                          <a:spcPts val="0"/>
                        </a:spcBef>
                        <a:spcAft>
                          <a:spcPts val="0"/>
                        </a:spcAft>
                      </a:pPr>
                      <a:r>
                        <a:rPr lang="en-IN" sz="1200" b="0" dirty="0">
                          <a:ln>
                            <a:solidFill>
                              <a:sysClr val="windowText" lastClr="000000"/>
                            </a:solidFill>
                          </a:ln>
                          <a:latin typeface="Times New Roman" pitchFamily="18" charset="0"/>
                          <a:cs typeface="Times New Roman" pitchFamily="18" charset="0"/>
                        </a:rPr>
                        <a:t>Baseline Data (Preferably 2015-2016)</a:t>
                      </a:r>
                      <a:endParaRPr lang="en-US" sz="1200" b="0" dirty="0">
                        <a:ln>
                          <a:solidFill>
                            <a:sysClr val="windowText" lastClr="000000"/>
                          </a:solidFill>
                        </a:ln>
                        <a:solidFill>
                          <a:schemeClr val="tx1"/>
                        </a:solidFill>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gridSpan="3">
                  <a:txBody>
                    <a:bodyPr/>
                    <a:lstStyle/>
                    <a:p>
                      <a:pPr marL="0" marR="0" algn="ctr">
                        <a:spcBef>
                          <a:spcPts val="0"/>
                        </a:spcBef>
                        <a:spcAft>
                          <a:spcPts val="0"/>
                        </a:spcAft>
                      </a:pPr>
                      <a:r>
                        <a:rPr lang="en-IN" sz="1200" b="0" dirty="0">
                          <a:ln>
                            <a:solidFill>
                              <a:sysClr val="windowText" lastClr="000000"/>
                            </a:solidFill>
                          </a:ln>
                          <a:latin typeface="Times New Roman" pitchFamily="18" charset="0"/>
                          <a:cs typeface="Times New Roman" pitchFamily="18" charset="0"/>
                        </a:rPr>
                        <a:t>Target</a:t>
                      </a:r>
                      <a:endParaRPr lang="en-US" sz="1200" b="0" dirty="0">
                        <a:ln>
                          <a:solidFill>
                            <a:sysClr val="windowText" lastClr="000000"/>
                          </a:solidFill>
                        </a:ln>
                        <a:solidFill>
                          <a:schemeClr val="tx1"/>
                        </a:solidFill>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r h="91126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IN" sz="1200" b="0" dirty="0">
                          <a:ln>
                            <a:solidFill>
                              <a:sysClr val="windowText" lastClr="000000"/>
                            </a:solidFill>
                          </a:ln>
                          <a:latin typeface="Times New Roman" pitchFamily="18" charset="0"/>
                          <a:cs typeface="Times New Roman" pitchFamily="18" charset="0"/>
                        </a:rPr>
                        <a:t>Reference</a:t>
                      </a:r>
                      <a:br>
                        <a:rPr lang="en-IN" sz="1200" b="0" dirty="0">
                          <a:ln>
                            <a:solidFill>
                              <a:sysClr val="windowText" lastClr="000000"/>
                            </a:solidFill>
                          </a:ln>
                          <a:latin typeface="Times New Roman" pitchFamily="18" charset="0"/>
                          <a:cs typeface="Times New Roman" pitchFamily="18" charset="0"/>
                        </a:rPr>
                      </a:br>
                      <a:r>
                        <a:rPr lang="en-IN" sz="1200" b="0" dirty="0">
                          <a:ln>
                            <a:solidFill>
                              <a:sysClr val="windowText" lastClr="000000"/>
                            </a:solidFill>
                          </a:ln>
                          <a:latin typeface="Times New Roman" pitchFamily="18" charset="0"/>
                          <a:cs typeface="Times New Roman" pitchFamily="18" charset="0"/>
                        </a:rPr>
                        <a:t>Period</a:t>
                      </a:r>
                      <a:endParaRPr lang="en-US" sz="1200" b="0" dirty="0">
                        <a:ln>
                          <a:solidFill>
                            <a:sysClr val="windowText" lastClr="000000"/>
                          </a:solidFill>
                        </a:ln>
                        <a:solidFill>
                          <a:schemeClr val="tx1"/>
                        </a:solidFill>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1200" b="0" dirty="0">
                          <a:ln>
                            <a:solidFill>
                              <a:sysClr val="windowText" lastClr="000000"/>
                            </a:solidFill>
                          </a:ln>
                          <a:latin typeface="Times New Roman" pitchFamily="18" charset="0"/>
                          <a:cs typeface="Times New Roman" pitchFamily="18" charset="0"/>
                        </a:rPr>
                        <a:t>Data Report</a:t>
                      </a:r>
                      <a:endParaRPr lang="en-US" sz="1200" b="0" dirty="0">
                        <a:ln>
                          <a:solidFill>
                            <a:sysClr val="windowText" lastClr="000000"/>
                          </a:solidFill>
                        </a:ln>
                        <a:solidFill>
                          <a:schemeClr val="tx1"/>
                        </a:solidFill>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1200" b="0" dirty="0">
                          <a:ln>
                            <a:solidFill>
                              <a:sysClr val="windowText" lastClr="000000"/>
                            </a:solidFill>
                          </a:ln>
                          <a:latin typeface="Times New Roman" pitchFamily="18" charset="0"/>
                          <a:cs typeface="Times New Roman" pitchFamily="18" charset="0"/>
                        </a:rPr>
                        <a:t>2019-2020</a:t>
                      </a:r>
                      <a:endParaRPr lang="en-US" sz="1200" b="0" dirty="0">
                        <a:ln>
                          <a:solidFill>
                            <a:sysClr val="windowText" lastClr="000000"/>
                          </a:solidFill>
                        </a:ln>
                        <a:solidFill>
                          <a:schemeClr val="tx1"/>
                        </a:solidFill>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1200" b="0" dirty="0">
                          <a:ln>
                            <a:solidFill>
                              <a:sysClr val="windowText" lastClr="000000"/>
                            </a:solidFill>
                          </a:ln>
                          <a:latin typeface="Times New Roman" pitchFamily="18" charset="0"/>
                          <a:cs typeface="Times New Roman" pitchFamily="18" charset="0"/>
                        </a:rPr>
                        <a:t>2024-2025</a:t>
                      </a:r>
                      <a:endParaRPr lang="en-US" sz="1200" b="0" dirty="0">
                        <a:ln>
                          <a:solidFill>
                            <a:sysClr val="windowText" lastClr="000000"/>
                          </a:solidFill>
                        </a:ln>
                        <a:solidFill>
                          <a:schemeClr val="tx1"/>
                        </a:solidFill>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IN" sz="1200" b="0" dirty="0">
                          <a:ln>
                            <a:solidFill>
                              <a:sysClr val="windowText" lastClr="000000"/>
                            </a:solidFill>
                          </a:ln>
                          <a:latin typeface="Times New Roman" pitchFamily="18" charset="0"/>
                          <a:cs typeface="Times New Roman" pitchFamily="18" charset="0"/>
                        </a:rPr>
                        <a:t>2029-2030</a:t>
                      </a:r>
                      <a:endParaRPr lang="en-US" sz="1200" b="0" dirty="0">
                        <a:ln>
                          <a:solidFill>
                            <a:sysClr val="windowText" lastClr="000000"/>
                          </a:solidFill>
                        </a:ln>
                        <a:solidFill>
                          <a:schemeClr val="tx1"/>
                        </a:solidFill>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40106">
                <a:tc>
                  <a:txBody>
                    <a:bodyPr/>
                    <a:lstStyle/>
                    <a:p>
                      <a:pPr marL="0" marR="0" algn="ctr">
                        <a:spcBef>
                          <a:spcPts val="0"/>
                        </a:spcBef>
                        <a:spcAft>
                          <a:spcPts val="0"/>
                        </a:spcAft>
                      </a:pPr>
                      <a:r>
                        <a:rPr lang="en-US" sz="2400" dirty="0">
                          <a:ln>
                            <a:solidFill>
                              <a:sysClr val="windowText" lastClr="000000"/>
                            </a:solidFill>
                          </a:ln>
                          <a:latin typeface="Times New Roman" pitchFamily="18" charset="0"/>
                          <a:cs typeface="Times New Roman" pitchFamily="18" charset="0"/>
                        </a:rPr>
                        <a:t>1</a:t>
                      </a:r>
                      <a:endParaRPr lang="en-US" sz="2400" b="1" dirty="0">
                        <a:ln>
                          <a:solidFill>
                            <a:sysClr val="windowText" lastClr="000000"/>
                          </a:solidFill>
                        </a:ln>
                        <a:solidFill>
                          <a:schemeClr val="tx1"/>
                        </a:solidFill>
                        <a:latin typeface="Times New Roman" pitchFamily="18" charset="0"/>
                        <a:ea typeface="Calibri"/>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pPr>
                      <a:r>
                        <a:rPr kumimoji="0" lang="en-US" sz="1400" kern="1200" baseline="0" dirty="0">
                          <a:ln>
                            <a:solidFill>
                              <a:sysClr val="windowText" lastClr="000000"/>
                            </a:solidFill>
                          </a:ln>
                          <a:latin typeface="Times New Roman" pitchFamily="18" charset="0"/>
                          <a:cs typeface="Times New Roman" pitchFamily="18" charset="0"/>
                        </a:rPr>
                        <a:t>SDG 1 : No</a:t>
                      </a:r>
                    </a:p>
                    <a:p>
                      <a:pPr marL="0" marR="0" indent="0" algn="ctr" defTabSz="914400" rtl="0" eaLnBrk="1" fontAlgn="auto" latinLnBrk="0" hangingPunct="1">
                        <a:lnSpc>
                          <a:spcPct val="100000"/>
                        </a:lnSpc>
                        <a:spcBef>
                          <a:spcPts val="0"/>
                        </a:spcBef>
                        <a:spcAft>
                          <a:spcPts val="0"/>
                        </a:spcAft>
                        <a:buClrTx/>
                        <a:buSzTx/>
                        <a:buFontTx/>
                        <a:buNone/>
                      </a:pPr>
                      <a:r>
                        <a:rPr kumimoji="0" lang="en-US" sz="1400" kern="1200" baseline="0" dirty="0">
                          <a:ln>
                            <a:solidFill>
                              <a:sysClr val="windowText" lastClr="000000"/>
                            </a:solidFill>
                          </a:ln>
                          <a:latin typeface="Times New Roman" pitchFamily="18" charset="0"/>
                          <a:cs typeface="Times New Roman" pitchFamily="18" charset="0"/>
                        </a:rPr>
                        <a:t>Poverty	</a:t>
                      </a:r>
                      <a:endParaRPr kumimoji="0" lang="en-US" sz="1400" b="1" kern="1200" baseline="0" dirty="0">
                        <a:ln>
                          <a:solidFill>
                            <a:sysClr val="windowText" lastClr="000000"/>
                          </a:solidFill>
                        </a:ln>
                        <a:solidFill>
                          <a:schemeClr val="tx1"/>
                        </a:solidFill>
                        <a:latin typeface="Times New Roman" pitchFamily="18" charset="0"/>
                        <a:ea typeface="+mn-ea"/>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pPr>
                      <a:r>
                        <a:rPr kumimoji="0" lang="en-US" sz="1400" kern="1200" baseline="0" dirty="0">
                          <a:ln>
                            <a:solidFill>
                              <a:sysClr val="windowText" lastClr="000000"/>
                            </a:solidFill>
                          </a:ln>
                          <a:latin typeface="Times New Roman" pitchFamily="18" charset="0"/>
                          <a:cs typeface="Times New Roman" pitchFamily="18" charset="0"/>
                        </a:rPr>
                        <a:t>By 2030, eradicate extreme poverty for all people everywhere	</a:t>
                      </a:r>
                      <a:endParaRPr kumimoji="0" lang="en-US" sz="1400" b="1" kern="1200" baseline="0" dirty="0">
                        <a:ln>
                          <a:solidFill>
                            <a:sysClr val="windowText" lastClr="000000"/>
                          </a:solidFill>
                        </a:ln>
                        <a:solidFill>
                          <a:schemeClr val="tx1"/>
                        </a:solidFill>
                        <a:latin typeface="Times New Roman" pitchFamily="18" charset="0"/>
                        <a:ea typeface="+mn-ea"/>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pPr>
                      <a:r>
                        <a:rPr kumimoji="0" lang="en-US" sz="1400" kern="1200" baseline="0" dirty="0">
                          <a:ln>
                            <a:solidFill>
                              <a:sysClr val="windowText" lastClr="000000"/>
                            </a:solidFill>
                          </a:ln>
                          <a:latin typeface="Times New Roman" pitchFamily="18" charset="0"/>
                          <a:cs typeface="Times New Roman" pitchFamily="18" charset="0"/>
                        </a:rPr>
                        <a:t>	Proportion of population living below the poverty line	</a:t>
                      </a:r>
                    </a:p>
                    <a:p>
                      <a:pPr marL="0" marR="0" indent="0" algn="ctr" defTabSz="914400" rtl="0" eaLnBrk="1" fontAlgn="auto" latinLnBrk="0" hangingPunct="1">
                        <a:lnSpc>
                          <a:spcPct val="100000"/>
                        </a:lnSpc>
                        <a:spcBef>
                          <a:spcPts val="0"/>
                        </a:spcBef>
                        <a:spcAft>
                          <a:spcPts val="0"/>
                        </a:spcAft>
                        <a:buClrTx/>
                        <a:buSzTx/>
                        <a:buFontTx/>
                        <a:buNone/>
                      </a:pPr>
                      <a:endParaRPr kumimoji="0" lang="en-US" sz="1400" b="1" kern="1200" baseline="0" dirty="0">
                        <a:ln>
                          <a:solidFill>
                            <a:sysClr val="windowText" lastClr="000000"/>
                          </a:solidFill>
                        </a:ln>
                        <a:solidFill>
                          <a:schemeClr val="tx1"/>
                        </a:solidFill>
                        <a:latin typeface="Times New Roman" pitchFamily="18" charset="0"/>
                        <a:ea typeface="+mn-ea"/>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pPr>
                      <a:r>
                        <a:rPr kumimoji="0" lang="en-US" sz="1400" kern="1200" baseline="0" dirty="0">
                          <a:ln>
                            <a:solidFill>
                              <a:sysClr val="windowText" lastClr="000000"/>
                            </a:solidFill>
                          </a:ln>
                          <a:latin typeface="Times New Roman" pitchFamily="18" charset="0"/>
                          <a:cs typeface="Times New Roman" pitchFamily="18" charset="0"/>
                        </a:rPr>
                        <a:t>BPL Survey	</a:t>
                      </a:r>
                      <a:endParaRPr kumimoji="0" lang="en-US" sz="1400" b="1" kern="1200" baseline="0" dirty="0">
                        <a:ln>
                          <a:solidFill>
                            <a:sysClr val="windowText" lastClr="000000"/>
                          </a:solidFill>
                        </a:ln>
                        <a:solidFill>
                          <a:schemeClr val="tx1"/>
                        </a:solidFill>
                        <a:latin typeface="Times New Roman" pitchFamily="18" charset="0"/>
                        <a:ea typeface="+mn-ea"/>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pPr>
                      <a:r>
                        <a:rPr kumimoji="0" lang="en-US" sz="1400" kern="1200" baseline="0" dirty="0">
                          <a:ln>
                            <a:solidFill>
                              <a:sysClr val="windowText" lastClr="000000"/>
                            </a:solidFill>
                          </a:ln>
                          <a:latin typeface="Times New Roman" pitchFamily="18" charset="0"/>
                          <a:cs typeface="Times New Roman" pitchFamily="18" charset="0"/>
                        </a:rPr>
                        <a:t>Targeted PDS	</a:t>
                      </a:r>
                      <a:endParaRPr kumimoji="0" lang="en-US" sz="1400" b="1" kern="1200" baseline="0" dirty="0">
                        <a:ln>
                          <a:solidFill>
                            <a:sysClr val="windowText" lastClr="000000"/>
                          </a:solidFill>
                        </a:ln>
                        <a:solidFill>
                          <a:schemeClr val="tx1"/>
                        </a:solidFill>
                        <a:latin typeface="Times New Roman" pitchFamily="18" charset="0"/>
                        <a:ea typeface="+mn-ea"/>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pPr>
                      <a:r>
                        <a:rPr kumimoji="0" lang="en-US" sz="1400" kern="1200" baseline="0" dirty="0">
                          <a:ln>
                            <a:solidFill>
                              <a:sysClr val="windowText" lastClr="000000"/>
                            </a:solidFill>
                          </a:ln>
                          <a:latin typeface="Times New Roman" pitchFamily="18" charset="0"/>
                          <a:cs typeface="Times New Roman" pitchFamily="18" charset="0"/>
                        </a:rPr>
                        <a:t>FCS &amp; CA</a:t>
                      </a:r>
                      <a:endParaRPr kumimoji="0" lang="en-US" sz="1400" b="1" kern="1200" baseline="0" dirty="0">
                        <a:ln>
                          <a:solidFill>
                            <a:sysClr val="windowText" lastClr="000000"/>
                          </a:solidFill>
                        </a:ln>
                        <a:solidFill>
                          <a:schemeClr val="tx1"/>
                        </a:solidFill>
                        <a:latin typeface="Times New Roman" pitchFamily="18" charset="0"/>
                        <a:ea typeface="+mn-ea"/>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aseline="0" dirty="0">
                          <a:ln>
                            <a:solidFill>
                              <a:sysClr val="windowText" lastClr="000000"/>
                            </a:solidFill>
                          </a:ln>
                          <a:latin typeface="Times New Roman" pitchFamily="18" charset="0"/>
                          <a:cs typeface="Times New Roman" pitchFamily="18" charset="0"/>
                        </a:rPr>
                        <a:t>%age of AAY HH covered under TPDS		</a:t>
                      </a:r>
                      <a:endParaRPr lang="en-US" sz="1400" b="1" baseline="0" dirty="0">
                        <a:ln>
                          <a:solidFill>
                            <a:sysClr val="windowText" lastClr="000000"/>
                          </a:solidFill>
                        </a:ln>
                        <a:solidFill>
                          <a:srgbClr val="000000"/>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aseline="0" dirty="0">
                          <a:ln>
                            <a:solidFill>
                              <a:sysClr val="windowText" lastClr="000000"/>
                            </a:solidFill>
                          </a:ln>
                          <a:latin typeface="Times New Roman" pitchFamily="18" charset="0"/>
                          <a:cs typeface="Times New Roman" pitchFamily="18" charset="0"/>
                        </a:rPr>
                        <a:t>	2015-16		</a:t>
                      </a:r>
                      <a:endParaRPr lang="en-US" sz="1400" b="1" baseline="0" dirty="0">
                        <a:ln>
                          <a:solidFill>
                            <a:sysClr val="windowText" lastClr="000000"/>
                          </a:solidFill>
                        </a:ln>
                        <a:solidFill>
                          <a:srgbClr val="000000"/>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aseline="0" dirty="0">
                          <a:ln>
                            <a:solidFill>
                              <a:sysClr val="windowText" lastClr="000000"/>
                            </a:solidFill>
                          </a:ln>
                          <a:latin typeface="Times New Roman" pitchFamily="18" charset="0"/>
                          <a:cs typeface="Times New Roman" pitchFamily="18" charset="0"/>
                        </a:rPr>
                        <a:t>9.77%	</a:t>
                      </a:r>
                      <a:endParaRPr lang="en-US" sz="1400" b="1" baseline="0" dirty="0">
                        <a:ln>
                          <a:solidFill>
                            <a:sysClr val="windowText" lastClr="000000"/>
                          </a:solidFill>
                        </a:ln>
                        <a:solidFill>
                          <a:srgbClr val="000000"/>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aseline="0" dirty="0">
                          <a:ln>
                            <a:solidFill>
                              <a:sysClr val="windowText" lastClr="000000"/>
                            </a:solidFill>
                          </a:ln>
                          <a:latin typeface="Times New Roman" pitchFamily="18" charset="0"/>
                          <a:cs typeface="Times New Roman" pitchFamily="18" charset="0"/>
                        </a:rPr>
                        <a:t>	7.45%		</a:t>
                      </a:r>
                      <a:endParaRPr lang="en-US" sz="1400" b="1" baseline="0" dirty="0">
                        <a:ln>
                          <a:solidFill>
                            <a:sysClr val="windowText" lastClr="000000"/>
                          </a:solidFill>
                        </a:ln>
                        <a:solidFill>
                          <a:srgbClr val="000000"/>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aseline="0" dirty="0">
                          <a:ln>
                            <a:solidFill>
                              <a:sysClr val="windowText" lastClr="000000"/>
                            </a:solidFill>
                          </a:ln>
                          <a:latin typeface="Times New Roman" pitchFamily="18" charset="0"/>
                          <a:cs typeface="Times New Roman" pitchFamily="18" charset="0"/>
                        </a:rPr>
                        <a:t>	3.65%		</a:t>
                      </a:r>
                      <a:endParaRPr lang="en-US" sz="1400" b="1" baseline="0" dirty="0">
                        <a:ln>
                          <a:solidFill>
                            <a:sysClr val="windowText" lastClr="000000"/>
                          </a:solidFill>
                        </a:ln>
                        <a:solidFill>
                          <a:srgbClr val="000000"/>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aseline="0" dirty="0">
                          <a:ln>
                            <a:solidFill>
                              <a:sysClr val="windowText" lastClr="000000"/>
                            </a:solidFill>
                          </a:ln>
                          <a:latin typeface="Times New Roman" pitchFamily="18" charset="0"/>
                          <a:cs typeface="Times New Roman" pitchFamily="18" charset="0"/>
                        </a:rPr>
                        <a:t>1.61%	</a:t>
                      </a:r>
                      <a:endParaRPr lang="en-US" sz="1400" b="1" baseline="0" dirty="0">
                        <a:ln>
                          <a:solidFill>
                            <a:sysClr val="windowText" lastClr="000000"/>
                          </a:solidFill>
                        </a:ln>
                        <a:solidFill>
                          <a:srgbClr val="000000"/>
                        </a:solidFill>
                        <a:latin typeface="Times New Roman" pitchFamily="18" charset="0"/>
                        <a:cs typeface="Times New Roman"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5" name="Content Placeholder 3"/>
          <p:cNvGraphicFramePr>
            <a:graphicFrameLocks noGrp="1"/>
          </p:cNvGraphicFramePr>
          <p:nvPr>
            <p:ph idx="1"/>
          </p:nvPr>
        </p:nvGraphicFramePr>
        <p:xfrm>
          <a:off x="152370" y="76200"/>
          <a:ext cx="8839230" cy="6705600"/>
        </p:xfrm>
        <a:graphic>
          <a:graphicData uri="http://schemas.openxmlformats.org/drawingml/2006/table">
            <a:tbl>
              <a:tblPr firstRow="1" bandRow="1">
                <a:tableStyleId>{93296810-A885-4BE3-A3E7-6D5BEEA58F35}</a:tableStyleId>
              </a:tblPr>
              <a:tblGrid>
                <a:gridCol w="2178343"/>
                <a:gridCol w="1812881"/>
                <a:gridCol w="1277192"/>
                <a:gridCol w="957894"/>
                <a:gridCol w="878069"/>
                <a:gridCol w="878069"/>
                <a:gridCol w="856782"/>
              </a:tblGrid>
              <a:tr h="859597">
                <a:tc gridSpan="7">
                  <a:txBody>
                    <a:bodyPr/>
                    <a:lstStyle/>
                    <a:p>
                      <a:pPr algn="ctr"/>
                      <a:r>
                        <a:rPr lang="en-US" sz="2400" b="1" u="sng" baseline="0" dirty="0">
                          <a:solidFill>
                            <a:schemeClr val="tx2"/>
                          </a:solidFill>
                          <a:latin typeface="Times New Roman" pitchFamily="18" charset="0"/>
                          <a:cs typeface="Times New Roman" pitchFamily="18" charset="0"/>
                        </a:rPr>
                        <a:t>Illustration of Goals, Indicators, Baseline Data &amp;Targets </a:t>
                      </a:r>
                      <a:endParaRPr lang="en-US" sz="2400" b="1" u="sng" dirty="0">
                        <a:solidFill>
                          <a:schemeClr val="tx2"/>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pPr algn="ctr"/>
                      <a:endParaRPr lang="en-US" sz="2800" b="1" dirty="0">
                        <a:solidFill>
                          <a:schemeClr val="tx2"/>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ctr"/>
                      <a:endParaRPr lang="en-US" sz="2400" b="1" dirty="0">
                        <a:solidFill>
                          <a:schemeClr val="tx2"/>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r>
              <a:tr h="642785">
                <a:tc rowSpan="2">
                  <a:txBody>
                    <a:bodyPr/>
                    <a:lstStyle/>
                    <a:p>
                      <a:pPr marL="0" marR="0" indent="0" algn="ctr" defTabSz="914400" rtl="0" eaLnBrk="1" fontAlgn="auto" latinLnBrk="0" hangingPunct="1">
                        <a:lnSpc>
                          <a:spcPct val="100000"/>
                        </a:lnSpc>
                        <a:spcBef>
                          <a:spcPts val="0"/>
                        </a:spcBef>
                        <a:spcAft>
                          <a:spcPts val="0"/>
                        </a:spcAft>
                        <a:buClrTx/>
                        <a:buSzTx/>
                        <a:buFontTx/>
                        <a:buNone/>
                      </a:pPr>
                      <a:r>
                        <a:rPr lang="en-US" sz="1600" b="1" kern="1200" baseline="0" dirty="0">
                          <a:solidFill>
                            <a:schemeClr val="tx1"/>
                          </a:solidFill>
                          <a:latin typeface="Times New Roman" pitchFamily="18" charset="0"/>
                          <a:ea typeface="+mn-ea"/>
                          <a:cs typeface="Times New Roman" pitchFamily="18" charset="0"/>
                        </a:rPr>
                        <a:t>Goals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pPr>
                      <a:r>
                        <a:rPr lang="en-US" sz="1600" b="1" kern="1200" baseline="0" dirty="0">
                          <a:solidFill>
                            <a:schemeClr val="tx1"/>
                          </a:solidFill>
                          <a:latin typeface="Times New Roman" pitchFamily="18" charset="0"/>
                          <a:ea typeface="+mn-ea"/>
                          <a:cs typeface="Times New Roman" pitchFamily="18" charset="0"/>
                        </a:rPr>
                        <a:t>Schematic Indicators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600" b="1" dirty="0">
                          <a:solidFill>
                            <a:schemeClr val="tx1"/>
                          </a:solidFill>
                          <a:latin typeface="Times New Roman" pitchFamily="18" charset="0"/>
                          <a:cs typeface="Times New Roman" pitchFamily="18" charset="0"/>
                        </a:rPr>
                        <a:t>Baseline</a:t>
                      </a:r>
                      <a:r>
                        <a:rPr lang="en-US" sz="1600" b="1" baseline="0" dirty="0">
                          <a:solidFill>
                            <a:schemeClr val="tx1"/>
                          </a:solidFill>
                          <a:latin typeface="Times New Roman" pitchFamily="18" charset="0"/>
                          <a:cs typeface="Times New Roman" pitchFamily="18" charset="0"/>
                        </a:rPr>
                        <a:t>  Data</a:t>
                      </a: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pPr>
                      <a:r>
                        <a:rPr lang="en-US" sz="1600" b="1" dirty="0">
                          <a:solidFill>
                            <a:schemeClr val="tx1"/>
                          </a:solidFill>
                          <a:latin typeface="Times New Roman" pitchFamily="18" charset="0"/>
                          <a:cs typeface="Times New Roman" pitchFamily="18" charset="0"/>
                        </a:rPr>
                        <a:t>Targets</a:t>
                      </a:r>
                    </a:p>
                    <a:p>
                      <a:pPr algn="ctr"/>
                      <a:endParaRPr lang="en-US" sz="16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2785">
                <a:tc vMerge="1">
                  <a:txBody>
                    <a:bodyPr/>
                    <a:lstStyle/>
                    <a:p>
                      <a:endParaRPr lang="en-US"/>
                    </a:p>
                  </a:txBody>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600" b="1" kern="1200" baseline="0" dirty="0">
                          <a:solidFill>
                            <a:schemeClr val="tx1"/>
                          </a:solidFill>
                          <a:latin typeface="Times New Roman" pitchFamily="18" charset="0"/>
                          <a:ea typeface="+mn-ea"/>
                          <a:cs typeface="Times New Roman" pitchFamily="18" charset="0"/>
                        </a:rPr>
                        <a:t>Reference Period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kern="1200" baseline="0" dirty="0">
                          <a:solidFill>
                            <a:schemeClr val="tx1"/>
                          </a:solidFill>
                          <a:latin typeface="Times New Roman" pitchFamily="18" charset="0"/>
                          <a:ea typeface="+mn-ea"/>
                          <a:cs typeface="Times New Roman" pitchFamily="18" charset="0"/>
                        </a:rPr>
                        <a:t>Data Report</a:t>
                      </a:r>
                      <a:endParaRPr lang="en-US" sz="16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solidFill>
                            <a:schemeClr val="tx1"/>
                          </a:solidFill>
                          <a:latin typeface="Times New Roman" pitchFamily="18" charset="0"/>
                          <a:cs typeface="Times New Roman" pitchFamily="18" charset="0"/>
                        </a:rPr>
                        <a:t>2019-20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solidFill>
                            <a:schemeClr val="tx1"/>
                          </a:solidFill>
                          <a:latin typeface="Times New Roman" pitchFamily="18" charset="0"/>
                          <a:cs typeface="Times New Roman" pitchFamily="18" charset="0"/>
                        </a:rPr>
                        <a:t>2024-25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1" dirty="0">
                          <a:solidFill>
                            <a:schemeClr val="tx1"/>
                          </a:solidFill>
                          <a:latin typeface="Times New Roman" pitchFamily="18" charset="0"/>
                          <a:cs typeface="Times New Roman" pitchFamily="18" charset="0"/>
                        </a:rPr>
                        <a:t>2029-30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2785">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600" b="1" kern="1200" baseline="0" dirty="0">
                          <a:solidFill>
                            <a:schemeClr val="tx1"/>
                          </a:solidFill>
                          <a:latin typeface="Times New Roman" pitchFamily="18" charset="0"/>
                          <a:ea typeface="+mn-ea"/>
                          <a:cs typeface="Times New Roman" pitchFamily="18" charset="0"/>
                        </a:rPr>
                        <a:t>Goal 1: </a:t>
                      </a:r>
                      <a:r>
                        <a:rPr lang="en-US" sz="1600" b="0" kern="1200" baseline="0" dirty="0">
                          <a:solidFill>
                            <a:schemeClr val="tx1"/>
                          </a:solidFill>
                          <a:latin typeface="Times New Roman" pitchFamily="18" charset="0"/>
                          <a:ea typeface="+mn-ea"/>
                          <a:cs typeface="Times New Roman" pitchFamily="18" charset="0"/>
                        </a:rPr>
                        <a:t>No Poverty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600" b="0" kern="1200" baseline="0" dirty="0">
                          <a:solidFill>
                            <a:schemeClr val="tx1"/>
                          </a:solidFill>
                          <a:latin typeface="Times New Roman" pitchFamily="18" charset="0"/>
                          <a:ea typeface="+mn-ea"/>
                          <a:cs typeface="Times New Roman" pitchFamily="18" charset="0"/>
                        </a:rPr>
                        <a:t>%age of BPL HH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latin typeface="Times New Roman" pitchFamily="18" charset="0"/>
                          <a:cs typeface="Times New Roman" pitchFamily="18" charset="0"/>
                        </a:rPr>
                        <a:t>2015-16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latin typeface="Times New Roman" pitchFamily="18" charset="0"/>
                          <a:cs typeface="Times New Roman" pitchFamily="18" charset="0"/>
                        </a:rPr>
                        <a:t>19.63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latin typeface="Times New Roman" pitchFamily="18" charset="0"/>
                          <a:cs typeface="Times New Roman" pitchFamily="18" charset="0"/>
                        </a:rPr>
                        <a:t>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latin typeface="Times New Roman" pitchFamily="18" charset="0"/>
                          <a:cs typeface="Times New Roman" pitchFamily="18"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latin typeface="Times New Roman" pitchFamily="18" charset="0"/>
                          <a:cs typeface="Times New Roman" pitchFamily="18"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8263">
                <a:tc>
                  <a:txBody>
                    <a:bodyPr/>
                    <a:lstStyle/>
                    <a:p>
                      <a:pPr algn="l"/>
                      <a:r>
                        <a:rPr lang="en-US" sz="1600" b="1" dirty="0">
                          <a:solidFill>
                            <a:schemeClr val="tx1"/>
                          </a:solidFill>
                          <a:latin typeface="Times New Roman" pitchFamily="18" charset="0"/>
                          <a:cs typeface="Times New Roman" pitchFamily="18" charset="0"/>
                        </a:rPr>
                        <a:t>Goal 2 : </a:t>
                      </a:r>
                      <a:r>
                        <a:rPr lang="en-US" sz="1600" b="0" dirty="0">
                          <a:solidFill>
                            <a:schemeClr val="tx1"/>
                          </a:solidFill>
                          <a:latin typeface="Times New Roman" pitchFamily="18" charset="0"/>
                          <a:cs typeface="Times New Roman" pitchFamily="18" charset="0"/>
                        </a:rPr>
                        <a:t>Zero  </a:t>
                      </a:r>
                    </a:p>
                    <a:p>
                      <a:pPr algn="l"/>
                      <a:r>
                        <a:rPr lang="en-US" sz="1600" b="0" dirty="0">
                          <a:solidFill>
                            <a:schemeClr val="tx1"/>
                          </a:solidFill>
                          <a:latin typeface="Times New Roman" pitchFamily="18" charset="0"/>
                          <a:cs typeface="Times New Roman" pitchFamily="18" charset="0"/>
                        </a:rPr>
                        <a:t>              Hunger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600" b="0" kern="1200" baseline="0" dirty="0">
                          <a:solidFill>
                            <a:schemeClr val="tx1"/>
                          </a:solidFill>
                          <a:latin typeface="Times New Roman" pitchFamily="18" charset="0"/>
                          <a:ea typeface="+mn-ea"/>
                          <a:cs typeface="Times New Roman" pitchFamily="18" charset="0"/>
                        </a:rPr>
                        <a:t>%age of AAY HH covered under TPDS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latin typeface="Times New Roman" pitchFamily="18" charset="0"/>
                          <a:cs typeface="Times New Roman" pitchFamily="18" charset="0"/>
                        </a:rPr>
                        <a:t>2015-16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600" b="0" kern="1200" baseline="0" dirty="0">
                          <a:solidFill>
                            <a:schemeClr val="dk1"/>
                          </a:solidFill>
                          <a:latin typeface="Times New Roman" pitchFamily="18" charset="0"/>
                          <a:ea typeface="+mn-ea"/>
                          <a:cs typeface="Times New Roman" pitchFamily="18" charset="0"/>
                        </a:rPr>
                        <a:t>9.77%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kern="1200" baseline="0" dirty="0">
                          <a:solidFill>
                            <a:schemeClr val="dk1"/>
                          </a:solidFill>
                          <a:latin typeface="Times New Roman" pitchFamily="18" charset="0"/>
                          <a:ea typeface="+mn-ea"/>
                          <a:cs typeface="Times New Roman" pitchFamily="18" charset="0"/>
                        </a:rPr>
                        <a:t>5.50%</a:t>
                      </a:r>
                      <a:endParaRPr lang="en-US"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kern="1200" baseline="0" dirty="0">
                          <a:solidFill>
                            <a:schemeClr val="dk1"/>
                          </a:solidFill>
                          <a:latin typeface="Times New Roman" pitchFamily="18" charset="0"/>
                          <a:ea typeface="+mn-ea"/>
                          <a:cs typeface="Times New Roman" pitchFamily="18" charset="0"/>
                        </a:rPr>
                        <a:t>3.06%</a:t>
                      </a:r>
                      <a:endParaRPr lang="en-US"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latin typeface="Times New Roman" pitchFamily="18" charset="0"/>
                          <a:cs typeface="Times New Roman" pitchFamily="18" charset="0"/>
                        </a:rPr>
                        <a:t>1.61%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0561">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600" b="1" dirty="0">
                          <a:solidFill>
                            <a:schemeClr val="tx1"/>
                          </a:solidFill>
                          <a:latin typeface="Times New Roman" pitchFamily="18" charset="0"/>
                          <a:cs typeface="Times New Roman" pitchFamily="18" charset="0"/>
                        </a:rPr>
                        <a:t>Goal</a:t>
                      </a:r>
                      <a:r>
                        <a:rPr lang="en-US" sz="1600" b="1" baseline="0" dirty="0">
                          <a:solidFill>
                            <a:schemeClr val="tx1"/>
                          </a:solidFill>
                          <a:latin typeface="Times New Roman" pitchFamily="18" charset="0"/>
                          <a:cs typeface="Times New Roman" pitchFamily="18" charset="0"/>
                        </a:rPr>
                        <a:t> 3: </a:t>
                      </a:r>
                      <a:r>
                        <a:rPr lang="en-US" sz="1600" b="0" kern="1200" baseline="0" dirty="0">
                          <a:solidFill>
                            <a:schemeClr val="tx1"/>
                          </a:solidFill>
                          <a:latin typeface="Times New Roman" pitchFamily="18" charset="0"/>
                          <a:ea typeface="+mn-ea"/>
                          <a:cs typeface="Times New Roman" pitchFamily="18" charset="0"/>
                        </a:rPr>
                        <a:t>Good Health     </a:t>
                      </a:r>
                    </a:p>
                    <a:p>
                      <a:pPr marL="0" marR="0" indent="0" algn="l" defTabSz="914400" rtl="0" eaLnBrk="1" fontAlgn="auto" latinLnBrk="0" hangingPunct="1">
                        <a:lnSpc>
                          <a:spcPct val="100000"/>
                        </a:lnSpc>
                        <a:spcBef>
                          <a:spcPts val="0"/>
                        </a:spcBef>
                        <a:spcAft>
                          <a:spcPts val="0"/>
                        </a:spcAft>
                        <a:buClrTx/>
                        <a:buSzTx/>
                        <a:buFontTx/>
                        <a:buNone/>
                      </a:pPr>
                      <a:r>
                        <a:rPr lang="en-US" sz="1600" b="0" kern="1200" baseline="0" dirty="0">
                          <a:solidFill>
                            <a:schemeClr val="tx1"/>
                          </a:solidFill>
                          <a:latin typeface="Times New Roman" pitchFamily="18" charset="0"/>
                          <a:ea typeface="+mn-ea"/>
                          <a:cs typeface="Times New Roman" pitchFamily="18" charset="0"/>
                        </a:rPr>
                        <a:t>          and Wellbeing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600" b="0" kern="1200" baseline="0" dirty="0">
                          <a:solidFill>
                            <a:schemeClr val="tx1"/>
                          </a:solidFill>
                          <a:latin typeface="Times New Roman" pitchFamily="18" charset="0"/>
                          <a:ea typeface="+mn-ea"/>
                          <a:cs typeface="Times New Roman" pitchFamily="18" charset="0"/>
                        </a:rPr>
                        <a:t>Annual Malarial Death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latin typeface="Times New Roman" pitchFamily="18" charset="0"/>
                          <a:cs typeface="Times New Roman" pitchFamily="18" charset="0"/>
                        </a:rPr>
                        <a:t>2015-16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latin typeface="Times New Roman" pitchFamily="18" charset="0"/>
                          <a:cs typeface="Times New Roman" pitchFamily="18" charset="0"/>
                        </a:rPr>
                        <a:t>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latin typeface="Times New Roman" pitchFamily="18" charset="0"/>
                          <a:cs typeface="Times New Roman" pitchFamily="18" charset="0"/>
                        </a:rPr>
                        <a:t>&lt; 10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latin typeface="Times New Roman" pitchFamily="18" charset="0"/>
                          <a:cs typeface="Times New Roman" pitchFamily="18" charset="0"/>
                        </a:rPr>
                        <a:t>&lt; 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latin typeface="Times New Roman" pitchFamily="18" charset="0"/>
                          <a:cs typeface="Times New Roman" pitchFamily="18" charset="0"/>
                        </a:rPr>
                        <a:t>&lt; 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8263">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600" b="1" dirty="0">
                          <a:solidFill>
                            <a:schemeClr val="tx1"/>
                          </a:solidFill>
                          <a:latin typeface="Times New Roman" pitchFamily="18" charset="0"/>
                          <a:cs typeface="Times New Roman" pitchFamily="18" charset="0"/>
                        </a:rPr>
                        <a:t>Goal 4: </a:t>
                      </a:r>
                      <a:r>
                        <a:rPr lang="en-US" sz="1600" b="0" kern="1200" baseline="0" dirty="0">
                          <a:solidFill>
                            <a:schemeClr val="tx1"/>
                          </a:solidFill>
                          <a:latin typeface="Times New Roman" pitchFamily="18" charset="0"/>
                          <a:ea typeface="+mn-ea"/>
                          <a:cs typeface="Times New Roman" pitchFamily="18" charset="0"/>
                        </a:rPr>
                        <a:t>Quality     </a:t>
                      </a:r>
                    </a:p>
                    <a:p>
                      <a:pPr marL="0" marR="0" indent="0" algn="l" defTabSz="914400" rtl="0" eaLnBrk="1" fontAlgn="auto" latinLnBrk="0" hangingPunct="1">
                        <a:lnSpc>
                          <a:spcPct val="100000"/>
                        </a:lnSpc>
                        <a:spcBef>
                          <a:spcPts val="0"/>
                        </a:spcBef>
                        <a:spcAft>
                          <a:spcPts val="0"/>
                        </a:spcAft>
                        <a:buClrTx/>
                        <a:buSzTx/>
                        <a:buFontTx/>
                        <a:buNone/>
                      </a:pPr>
                      <a:r>
                        <a:rPr lang="en-US" sz="1600" b="0" kern="1200" baseline="0" dirty="0">
                          <a:solidFill>
                            <a:schemeClr val="tx1"/>
                          </a:solidFill>
                          <a:latin typeface="Times New Roman" pitchFamily="18" charset="0"/>
                          <a:ea typeface="+mn-ea"/>
                          <a:cs typeface="Times New Roman" pitchFamily="18" charset="0"/>
                        </a:rPr>
                        <a:t>              Education</a:t>
                      </a:r>
                      <a:r>
                        <a:rPr lang="en-US" sz="1600" b="1" kern="1200" baseline="0" dirty="0">
                          <a:solidFill>
                            <a:schemeClr val="tx1"/>
                          </a:solidFill>
                          <a:latin typeface="Times New Roman" pitchFamily="18" charset="0"/>
                          <a:ea typeface="+mn-ea"/>
                          <a:cs typeface="Times New Roman" pitchFamily="18"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600" b="0" kern="1200" baseline="0" dirty="0">
                          <a:solidFill>
                            <a:schemeClr val="tx1"/>
                          </a:solidFill>
                          <a:latin typeface="Times New Roman" pitchFamily="18" charset="0"/>
                          <a:ea typeface="+mn-ea"/>
                          <a:cs typeface="Times New Roman" pitchFamily="18" charset="0"/>
                        </a:rPr>
                        <a:t>Drop Out Rate at Primary level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kern="1200" baseline="0" dirty="0">
                          <a:solidFill>
                            <a:schemeClr val="dk1"/>
                          </a:solidFill>
                          <a:latin typeface="Times New Roman" pitchFamily="18" charset="0"/>
                          <a:ea typeface="+mn-ea"/>
                          <a:cs typeface="Times New Roman" pitchFamily="18" charset="0"/>
                        </a:rPr>
                        <a:t>2016-17</a:t>
                      </a:r>
                      <a:endParaRPr lang="en-US"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kern="1200" baseline="0" dirty="0">
                          <a:solidFill>
                            <a:schemeClr val="dk1"/>
                          </a:solidFill>
                          <a:latin typeface="Times New Roman" pitchFamily="18" charset="0"/>
                          <a:ea typeface="+mn-ea"/>
                          <a:cs typeface="Times New Roman" pitchFamily="18" charset="0"/>
                        </a:rPr>
                        <a:t>15.4</a:t>
                      </a:r>
                      <a:endParaRPr lang="en-US"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kern="1200" baseline="0" dirty="0">
                          <a:solidFill>
                            <a:schemeClr val="dk1"/>
                          </a:solidFill>
                          <a:latin typeface="Times New Roman" pitchFamily="18" charset="0"/>
                          <a:ea typeface="+mn-ea"/>
                          <a:cs typeface="Times New Roman" pitchFamily="18" charset="0"/>
                        </a:rPr>
                        <a:t>10</a:t>
                      </a:r>
                      <a:endParaRPr lang="en-US"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kern="1200" baseline="0" dirty="0">
                          <a:solidFill>
                            <a:schemeClr val="dk1"/>
                          </a:solidFill>
                          <a:latin typeface="Times New Roman" pitchFamily="18" charset="0"/>
                          <a:ea typeface="+mn-ea"/>
                          <a:cs typeface="Times New Roman" pitchFamily="18" charset="0"/>
                        </a:rPr>
                        <a:t>5</a:t>
                      </a:r>
                      <a:endParaRPr lang="en-US" sz="16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latin typeface="Times New Roman" pitchFamily="18" charset="0"/>
                          <a:cs typeface="Times New Roman"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40561">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600" b="1" kern="1200" baseline="0" dirty="0">
                          <a:solidFill>
                            <a:schemeClr val="tx1"/>
                          </a:solidFill>
                          <a:latin typeface="Times New Roman" pitchFamily="18" charset="0"/>
                          <a:ea typeface="+mn-ea"/>
                          <a:cs typeface="Times New Roman" pitchFamily="18" charset="0"/>
                        </a:rPr>
                        <a:t>Goal 5 : </a:t>
                      </a:r>
                      <a:r>
                        <a:rPr lang="en-US" sz="1600" b="0" kern="1200" baseline="0" dirty="0">
                          <a:solidFill>
                            <a:schemeClr val="tx1"/>
                          </a:solidFill>
                          <a:latin typeface="Times New Roman" pitchFamily="18" charset="0"/>
                          <a:ea typeface="+mn-ea"/>
                          <a:cs typeface="Times New Roman" pitchFamily="18" charset="0"/>
                        </a:rPr>
                        <a:t>Gender </a:t>
                      </a:r>
                    </a:p>
                    <a:p>
                      <a:pPr marL="0" marR="0" indent="0" algn="l" defTabSz="914400" rtl="0" eaLnBrk="1" fontAlgn="auto" latinLnBrk="0" hangingPunct="1">
                        <a:lnSpc>
                          <a:spcPct val="100000"/>
                        </a:lnSpc>
                        <a:spcBef>
                          <a:spcPts val="0"/>
                        </a:spcBef>
                        <a:spcAft>
                          <a:spcPts val="0"/>
                        </a:spcAft>
                        <a:buClrTx/>
                        <a:buSzTx/>
                        <a:buFontTx/>
                        <a:buNone/>
                      </a:pPr>
                      <a:r>
                        <a:rPr lang="en-US" sz="1600" b="0" kern="1200" baseline="0" dirty="0">
                          <a:solidFill>
                            <a:schemeClr val="tx1"/>
                          </a:solidFill>
                          <a:latin typeface="Times New Roman" pitchFamily="18" charset="0"/>
                          <a:ea typeface="+mn-ea"/>
                          <a:cs typeface="Times New Roman" pitchFamily="18" charset="0"/>
                        </a:rPr>
                        <a:t>               Equality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600" b="0" kern="1200" baseline="0" dirty="0">
                          <a:solidFill>
                            <a:schemeClr val="tx1"/>
                          </a:solidFill>
                          <a:latin typeface="Times New Roman" pitchFamily="18" charset="0"/>
                          <a:ea typeface="+mn-ea"/>
                          <a:cs typeface="Times New Roman" pitchFamily="18" charset="0"/>
                        </a:rPr>
                        <a:t>No. of Domestic Violence Cases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latin typeface="Times New Roman" pitchFamily="18" charset="0"/>
                          <a:cs typeface="Times New Roman" pitchFamily="18" charset="0"/>
                        </a:rPr>
                        <a:t>2016-17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latin typeface="Times New Roman" pitchFamily="18" charset="0"/>
                          <a:cs typeface="Times New Roman" pitchFamily="18" charset="0"/>
                        </a:rPr>
                        <a:t>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latin typeface="Times New Roman" pitchFamily="18" charset="0"/>
                          <a:cs typeface="Times New Roman" pitchFamily="18" charset="0"/>
                        </a:rPr>
                        <a:t>80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latin typeface="Times New Roman" pitchFamily="18" charset="0"/>
                          <a:cs typeface="Times New Roman" pitchFamily="18"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dirty="0">
                          <a:latin typeface="Times New Roman" pitchFamily="18" charset="0"/>
                          <a:cs typeface="Times New Roman" pitchFamily="18" charset="0"/>
                        </a:rPr>
                        <a:t>20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6" name="Table 1"/>
          <p:cNvGraphicFramePr>
            <a:graphicFrameLocks noGrp="1"/>
          </p:cNvGraphicFramePr>
          <p:nvPr/>
        </p:nvGraphicFramePr>
        <p:xfrm>
          <a:off x="209492" y="172603"/>
          <a:ext cx="8705908" cy="6532997"/>
        </p:xfrm>
        <a:graphic>
          <a:graphicData uri="http://schemas.openxmlformats.org/drawingml/2006/table">
            <a:tbl>
              <a:tblPr firstRow="1" bandRow="1">
                <a:tableStyleId>{93296810-A885-4BE3-A3E7-6D5BEEA58F35}</a:tableStyleId>
              </a:tblPr>
              <a:tblGrid>
                <a:gridCol w="2145488"/>
                <a:gridCol w="1785537"/>
                <a:gridCol w="1257928"/>
                <a:gridCol w="943446"/>
                <a:gridCol w="864825"/>
                <a:gridCol w="864825"/>
                <a:gridCol w="843859"/>
              </a:tblGrid>
              <a:tr h="774912">
                <a:tc rowSpan="2">
                  <a:txBody>
                    <a:bodyPr/>
                    <a:lstStyle/>
                    <a:p>
                      <a:pPr marL="0" marR="0" indent="0" algn="ctr" defTabSz="914400" rtl="0" eaLnBrk="1" fontAlgn="auto" latinLnBrk="0" hangingPunct="1">
                        <a:lnSpc>
                          <a:spcPct val="100000"/>
                        </a:lnSpc>
                        <a:spcBef>
                          <a:spcPts val="0"/>
                        </a:spcBef>
                        <a:spcAft>
                          <a:spcPts val="0"/>
                        </a:spcAft>
                        <a:buClrTx/>
                        <a:buSzTx/>
                        <a:buFontTx/>
                        <a:buNone/>
                      </a:pPr>
                      <a:r>
                        <a:rPr lang="en-US" sz="1400" b="1" kern="1200" baseline="0" dirty="0">
                          <a:solidFill>
                            <a:schemeClr val="tx1"/>
                          </a:solidFill>
                          <a:latin typeface="Times New Roman" pitchFamily="18" charset="0"/>
                          <a:ea typeface="+mn-ea"/>
                          <a:cs typeface="Times New Roman" pitchFamily="18" charset="0"/>
                        </a:rPr>
                        <a:t>Goals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pPr>
                      <a:r>
                        <a:rPr lang="en-US" sz="1400" b="1" kern="1200" baseline="0" dirty="0">
                          <a:solidFill>
                            <a:schemeClr val="tx1"/>
                          </a:solidFill>
                          <a:latin typeface="Times New Roman" pitchFamily="18" charset="0"/>
                          <a:ea typeface="+mn-ea"/>
                          <a:cs typeface="Times New Roman" pitchFamily="18" charset="0"/>
                        </a:rPr>
                        <a:t>Schematic Indicators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400" b="1" dirty="0">
                          <a:solidFill>
                            <a:schemeClr val="tx1"/>
                          </a:solidFill>
                          <a:latin typeface="Times New Roman" pitchFamily="18" charset="0"/>
                          <a:cs typeface="Times New Roman" pitchFamily="18" charset="0"/>
                        </a:rPr>
                        <a:t>Baseline</a:t>
                      </a:r>
                      <a:r>
                        <a:rPr lang="en-US" sz="1400" b="1" baseline="0" dirty="0">
                          <a:solidFill>
                            <a:schemeClr val="tx1"/>
                          </a:solidFill>
                          <a:latin typeface="Times New Roman" pitchFamily="18" charset="0"/>
                          <a:cs typeface="Times New Roman" pitchFamily="18" charset="0"/>
                        </a:rPr>
                        <a:t>  Data</a:t>
                      </a:r>
                      <a:endParaRPr lang="en-US"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pPr>
                      <a:r>
                        <a:rPr lang="en-US" sz="1400" b="1" dirty="0">
                          <a:solidFill>
                            <a:schemeClr val="tx1"/>
                          </a:solidFill>
                          <a:latin typeface="Times New Roman" pitchFamily="18" charset="0"/>
                          <a:cs typeface="Times New Roman" pitchFamily="18" charset="0"/>
                        </a:rPr>
                        <a:t>Targets</a:t>
                      </a:r>
                    </a:p>
                    <a:p>
                      <a:pPr algn="ctr"/>
                      <a:endParaRPr lang="en-US"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9357">
                <a:tc vMerge="1">
                  <a:txBody>
                    <a:bodyPr/>
                    <a:lstStyle/>
                    <a:p>
                      <a:endParaRPr lang="en-US"/>
                    </a:p>
                  </a:txBody>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400" b="1" kern="1200" baseline="0" dirty="0">
                          <a:solidFill>
                            <a:schemeClr val="tx1"/>
                          </a:solidFill>
                          <a:latin typeface="Times New Roman" pitchFamily="18" charset="0"/>
                          <a:ea typeface="+mn-ea"/>
                          <a:cs typeface="Times New Roman" pitchFamily="18" charset="0"/>
                        </a:rPr>
                        <a:t>Reference Period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kern="1200" baseline="0" dirty="0">
                          <a:solidFill>
                            <a:schemeClr val="tx1"/>
                          </a:solidFill>
                          <a:latin typeface="Times New Roman" pitchFamily="18" charset="0"/>
                          <a:ea typeface="+mn-ea"/>
                          <a:cs typeface="Times New Roman" pitchFamily="18" charset="0"/>
                        </a:rPr>
                        <a:t>Data Report</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solidFill>
                            <a:schemeClr val="tx1"/>
                          </a:solidFill>
                          <a:latin typeface="Times New Roman" pitchFamily="18" charset="0"/>
                          <a:cs typeface="Times New Roman" pitchFamily="18" charset="0"/>
                        </a:rPr>
                        <a:t>2019-20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solidFill>
                            <a:schemeClr val="tx1"/>
                          </a:solidFill>
                          <a:latin typeface="Times New Roman" pitchFamily="18" charset="0"/>
                          <a:cs typeface="Times New Roman" pitchFamily="18" charset="0"/>
                        </a:rPr>
                        <a:t>2024-25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solidFill>
                            <a:schemeClr val="tx1"/>
                          </a:solidFill>
                          <a:latin typeface="Times New Roman" pitchFamily="18" charset="0"/>
                          <a:cs typeface="Times New Roman" pitchFamily="18" charset="0"/>
                        </a:rPr>
                        <a:t>2029-30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9680">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400" b="1" kern="1200" baseline="0" dirty="0">
                          <a:solidFill>
                            <a:schemeClr val="tx1"/>
                          </a:solidFill>
                          <a:latin typeface="Times New Roman" pitchFamily="18" charset="0"/>
                          <a:ea typeface="+mn-ea"/>
                          <a:cs typeface="Times New Roman" pitchFamily="18" charset="0"/>
                        </a:rPr>
                        <a:t>Goal 6:  </a:t>
                      </a:r>
                      <a:r>
                        <a:rPr lang="en-US" sz="1400" kern="1200" baseline="0" dirty="0">
                          <a:solidFill>
                            <a:schemeClr val="dk1"/>
                          </a:solidFill>
                          <a:latin typeface="Times New Roman" pitchFamily="18" charset="0"/>
                          <a:ea typeface="+mn-ea"/>
                          <a:cs typeface="Times New Roman" pitchFamily="18" charset="0"/>
                        </a:rPr>
                        <a:t>Clean Water  </a:t>
                      </a:r>
                    </a:p>
                    <a:p>
                      <a:pPr marL="0" marR="0" indent="0" algn="l" defTabSz="914400" rtl="0" eaLnBrk="1" fontAlgn="auto" latinLnBrk="0" hangingPunct="1">
                        <a:lnSpc>
                          <a:spcPct val="100000"/>
                        </a:lnSpc>
                        <a:spcBef>
                          <a:spcPts val="0"/>
                        </a:spcBef>
                        <a:spcAft>
                          <a:spcPts val="0"/>
                        </a:spcAft>
                        <a:buClrTx/>
                        <a:buSzTx/>
                        <a:buFontTx/>
                        <a:buNone/>
                      </a:pPr>
                      <a:r>
                        <a:rPr lang="en-US" sz="1400" kern="1200" baseline="0" dirty="0">
                          <a:solidFill>
                            <a:schemeClr val="dk1"/>
                          </a:solidFill>
                          <a:latin typeface="Times New Roman" pitchFamily="18" charset="0"/>
                          <a:ea typeface="+mn-ea"/>
                          <a:cs typeface="Times New Roman" pitchFamily="18" charset="0"/>
                        </a:rPr>
                        <a:t>                  and Sanitation	</a:t>
                      </a:r>
                    </a:p>
                    <a:p>
                      <a:pPr marL="0" marR="0" indent="0" algn="l" defTabSz="914400" rtl="0" eaLnBrk="1" fontAlgn="auto" latinLnBrk="0" hangingPunct="1">
                        <a:lnSpc>
                          <a:spcPct val="100000"/>
                        </a:lnSpc>
                        <a:spcBef>
                          <a:spcPts val="0"/>
                        </a:spcBef>
                        <a:spcAft>
                          <a:spcPts val="0"/>
                        </a:spcAft>
                        <a:buClrTx/>
                        <a:buSzTx/>
                        <a:buFontTx/>
                        <a:buNone/>
                      </a:pPr>
                      <a:endParaRPr lang="en-US" sz="1400" b="1" kern="1200" baseline="0" dirty="0">
                        <a:solidFill>
                          <a:schemeClr val="tx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400" kern="1200" baseline="0" dirty="0">
                          <a:solidFill>
                            <a:schemeClr val="dk1"/>
                          </a:solidFill>
                          <a:latin typeface="Times New Roman" pitchFamily="18" charset="0"/>
                          <a:ea typeface="+mn-ea"/>
                          <a:cs typeface="Times New Roman" pitchFamily="18" charset="0"/>
                        </a:rPr>
                        <a:t>%age of households covered by IHHL (rural)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0" dirty="0">
                          <a:latin typeface="Times New Roman" pitchFamily="18" charset="0"/>
                          <a:cs typeface="Times New Roman" pitchFamily="18" charset="0"/>
                        </a:rPr>
                        <a:t>2015-16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latin typeface="Times New Roman" pitchFamily="18" charset="0"/>
                          <a:cs typeface="Times New Roman"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latin typeface="Times New Roman" pitchFamily="18" charset="0"/>
                          <a:cs typeface="Times New Roman"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latin typeface="Times New Roman" pitchFamily="18" charset="0"/>
                          <a:cs typeface="Times New Roman"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latin typeface="Times New Roman" pitchFamily="18" charset="0"/>
                          <a:cs typeface="Times New Roman"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0004">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400" b="1" dirty="0">
                          <a:solidFill>
                            <a:schemeClr val="tx1"/>
                          </a:solidFill>
                          <a:latin typeface="Times New Roman" pitchFamily="18" charset="0"/>
                          <a:cs typeface="Times New Roman" pitchFamily="18" charset="0"/>
                        </a:rPr>
                        <a:t>Goal 7 :</a:t>
                      </a:r>
                      <a:r>
                        <a:rPr lang="en-US" sz="1400" b="1" baseline="0" dirty="0">
                          <a:solidFill>
                            <a:schemeClr val="tx1"/>
                          </a:solidFill>
                          <a:latin typeface="Times New Roman" pitchFamily="18" charset="0"/>
                          <a:cs typeface="Times New Roman" pitchFamily="18" charset="0"/>
                        </a:rPr>
                        <a:t> </a:t>
                      </a:r>
                      <a:r>
                        <a:rPr lang="en-US" sz="1400" kern="1200" baseline="0" dirty="0">
                          <a:solidFill>
                            <a:schemeClr val="dk1"/>
                          </a:solidFill>
                          <a:latin typeface="Times New Roman" pitchFamily="18" charset="0"/>
                          <a:ea typeface="+mn-ea"/>
                          <a:cs typeface="Times New Roman" pitchFamily="18" charset="0"/>
                        </a:rPr>
                        <a:t>Affordable and </a:t>
                      </a:r>
                    </a:p>
                    <a:p>
                      <a:pPr marL="0" marR="0" indent="0" algn="l" defTabSz="914400" rtl="0" eaLnBrk="1" fontAlgn="auto" latinLnBrk="0" hangingPunct="1">
                        <a:lnSpc>
                          <a:spcPct val="100000"/>
                        </a:lnSpc>
                        <a:spcBef>
                          <a:spcPts val="0"/>
                        </a:spcBef>
                        <a:spcAft>
                          <a:spcPts val="0"/>
                        </a:spcAft>
                        <a:buClrTx/>
                        <a:buSzTx/>
                        <a:buFontTx/>
                        <a:buNone/>
                      </a:pPr>
                      <a:r>
                        <a:rPr lang="en-US" sz="1400" kern="1200" baseline="0" dirty="0">
                          <a:solidFill>
                            <a:schemeClr val="dk1"/>
                          </a:solidFill>
                          <a:latin typeface="Times New Roman" pitchFamily="18" charset="0"/>
                          <a:ea typeface="+mn-ea"/>
                          <a:cs typeface="Times New Roman" pitchFamily="18" charset="0"/>
                        </a:rPr>
                        <a:t>              Clean Energy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kern="1200" baseline="0" dirty="0">
                          <a:solidFill>
                            <a:schemeClr val="dk1"/>
                          </a:solidFill>
                          <a:latin typeface="Times New Roman" pitchFamily="18" charset="0"/>
                          <a:ea typeface="+mn-ea"/>
                          <a:cs typeface="Times New Roman" pitchFamily="18" charset="0"/>
                        </a:rPr>
                        <a:t>%age share of Renewable energy in the total final energy mix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0" dirty="0">
                          <a:latin typeface="Times New Roman" pitchFamily="18" charset="0"/>
                          <a:cs typeface="Times New Roman" pitchFamily="18" charset="0"/>
                        </a:rPr>
                        <a:t>2015-16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pPr>
                      <a:r>
                        <a:rPr lang="en-US" sz="1400" kern="1200" baseline="0" dirty="0">
                          <a:solidFill>
                            <a:schemeClr val="dk1"/>
                          </a:solidFill>
                          <a:latin typeface="Times New Roman" pitchFamily="18" charset="0"/>
                          <a:ea typeface="+mn-ea"/>
                          <a:cs typeface="Times New Roman" pitchFamily="18" charset="0"/>
                        </a:rPr>
                        <a:t>14.19%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200" baseline="0" dirty="0">
                          <a:solidFill>
                            <a:schemeClr val="dk1"/>
                          </a:solidFill>
                          <a:latin typeface="Times New Roman" pitchFamily="18" charset="0"/>
                          <a:ea typeface="+mn-ea"/>
                          <a:cs typeface="Times New Roman" pitchFamily="18" charset="0"/>
                        </a:rPr>
                        <a:t>25.25%</a:t>
                      </a:r>
                      <a:endParaRPr lang="en-US"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200" baseline="0" dirty="0">
                          <a:solidFill>
                            <a:schemeClr val="dk1"/>
                          </a:solidFill>
                          <a:latin typeface="Times New Roman" pitchFamily="18" charset="0"/>
                          <a:ea typeface="+mn-ea"/>
                          <a:cs typeface="Times New Roman" pitchFamily="18" charset="0"/>
                        </a:rPr>
                        <a:t>32.00%</a:t>
                      </a:r>
                      <a:endParaRPr lang="en-US"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200" baseline="0" dirty="0">
                          <a:solidFill>
                            <a:schemeClr val="dk1"/>
                          </a:solidFill>
                          <a:latin typeface="Times New Roman" pitchFamily="18" charset="0"/>
                          <a:ea typeface="+mn-ea"/>
                          <a:cs typeface="Times New Roman" pitchFamily="18" charset="0"/>
                        </a:rPr>
                        <a:t>40% </a:t>
                      </a:r>
                      <a:endParaRPr lang="en-US"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9680">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400" b="1" dirty="0">
                          <a:solidFill>
                            <a:schemeClr val="tx1"/>
                          </a:solidFill>
                          <a:latin typeface="Times New Roman" pitchFamily="18" charset="0"/>
                          <a:cs typeface="Times New Roman" pitchFamily="18" charset="0"/>
                        </a:rPr>
                        <a:t>Goal</a:t>
                      </a:r>
                      <a:r>
                        <a:rPr lang="en-US" sz="1400" b="1" baseline="0" dirty="0">
                          <a:solidFill>
                            <a:schemeClr val="tx1"/>
                          </a:solidFill>
                          <a:latin typeface="Times New Roman" pitchFamily="18" charset="0"/>
                          <a:cs typeface="Times New Roman" pitchFamily="18" charset="0"/>
                        </a:rPr>
                        <a:t> 8: </a:t>
                      </a:r>
                      <a:r>
                        <a:rPr lang="en-US" sz="1400" kern="1200" baseline="0" dirty="0">
                          <a:solidFill>
                            <a:schemeClr val="dk1"/>
                          </a:solidFill>
                          <a:latin typeface="Times New Roman" pitchFamily="18" charset="0"/>
                          <a:ea typeface="+mn-ea"/>
                          <a:cs typeface="Times New Roman" pitchFamily="18" charset="0"/>
                        </a:rPr>
                        <a:t>Decent Work and </a:t>
                      </a:r>
                    </a:p>
                    <a:p>
                      <a:pPr marL="0" marR="0" indent="0" algn="l" defTabSz="914400" rtl="0" eaLnBrk="1" fontAlgn="auto" latinLnBrk="0" hangingPunct="1">
                        <a:lnSpc>
                          <a:spcPct val="100000"/>
                        </a:lnSpc>
                        <a:spcBef>
                          <a:spcPts val="0"/>
                        </a:spcBef>
                        <a:spcAft>
                          <a:spcPts val="0"/>
                        </a:spcAft>
                        <a:buClrTx/>
                        <a:buSzTx/>
                        <a:buFontTx/>
                        <a:buNone/>
                      </a:pPr>
                      <a:r>
                        <a:rPr lang="en-US" sz="1400" kern="1200" baseline="0" dirty="0">
                          <a:solidFill>
                            <a:schemeClr val="dk1"/>
                          </a:solidFill>
                          <a:latin typeface="Times New Roman" pitchFamily="18" charset="0"/>
                          <a:ea typeface="+mn-ea"/>
                          <a:cs typeface="Times New Roman" pitchFamily="18" charset="0"/>
                        </a:rPr>
                        <a:t>            Economic Growth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kern="1200" baseline="0" dirty="0">
                          <a:solidFill>
                            <a:schemeClr val="dk1"/>
                          </a:solidFill>
                          <a:latin typeface="Times New Roman" pitchFamily="18" charset="0"/>
                          <a:ea typeface="+mn-ea"/>
                          <a:cs typeface="Times New Roman" pitchFamily="18" charset="0"/>
                        </a:rPr>
                        <a:t>No. of beneficiaries under Stand up India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400" kern="1200" baseline="0" dirty="0">
                          <a:solidFill>
                            <a:schemeClr val="dk1"/>
                          </a:solidFill>
                          <a:latin typeface="Times New Roman" pitchFamily="18" charset="0"/>
                          <a:ea typeface="+mn-ea"/>
                          <a:cs typeface="Times New Roman" pitchFamily="18" charset="0"/>
                        </a:rPr>
                        <a:t>2015-16	</a:t>
                      </a:r>
                    </a:p>
                    <a:p>
                      <a:pPr algn="l"/>
                      <a:endParaRPr lang="en-US"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itchFamily="18" charset="0"/>
                          <a:cs typeface="Times New Roman"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itchFamily="18" charset="0"/>
                          <a:cs typeface="Times New Roman" pitchFamily="18"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itchFamily="18" charset="0"/>
                          <a:cs typeface="Times New Roman"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itchFamily="18" charset="0"/>
                          <a:cs typeface="Times New Roman" pitchFamily="18" charset="0"/>
                        </a:rPr>
                        <a:t>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9680">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400" b="1" dirty="0">
                          <a:solidFill>
                            <a:schemeClr val="tx1"/>
                          </a:solidFill>
                          <a:latin typeface="Times New Roman" pitchFamily="18" charset="0"/>
                          <a:cs typeface="Times New Roman" pitchFamily="18" charset="0"/>
                        </a:rPr>
                        <a:t>Goal 9: </a:t>
                      </a:r>
                      <a:r>
                        <a:rPr lang="en-US" sz="1400" kern="1200" baseline="0" dirty="0">
                          <a:solidFill>
                            <a:schemeClr val="dk1"/>
                          </a:solidFill>
                          <a:latin typeface="Times New Roman" pitchFamily="18" charset="0"/>
                          <a:ea typeface="+mn-ea"/>
                          <a:cs typeface="Times New Roman" pitchFamily="18" charset="0"/>
                        </a:rPr>
                        <a:t>Industry, </a:t>
                      </a:r>
                    </a:p>
                    <a:p>
                      <a:pPr marL="0" marR="0" indent="0" algn="l" defTabSz="914400" rtl="0" eaLnBrk="1" fontAlgn="auto" latinLnBrk="0" hangingPunct="1">
                        <a:lnSpc>
                          <a:spcPct val="100000"/>
                        </a:lnSpc>
                        <a:spcBef>
                          <a:spcPts val="0"/>
                        </a:spcBef>
                        <a:spcAft>
                          <a:spcPts val="0"/>
                        </a:spcAft>
                        <a:buClrTx/>
                        <a:buSzTx/>
                        <a:buFontTx/>
                        <a:buNone/>
                      </a:pPr>
                      <a:r>
                        <a:rPr lang="en-US" sz="1400" kern="1200" baseline="0" dirty="0">
                          <a:solidFill>
                            <a:schemeClr val="dk1"/>
                          </a:solidFill>
                          <a:latin typeface="Times New Roman" pitchFamily="18" charset="0"/>
                          <a:ea typeface="+mn-ea"/>
                          <a:cs typeface="Times New Roman" pitchFamily="18" charset="0"/>
                        </a:rPr>
                        <a:t>              Innovation and  </a:t>
                      </a:r>
                    </a:p>
                    <a:p>
                      <a:pPr marL="0" marR="0" indent="0" algn="l" defTabSz="914400" rtl="0" eaLnBrk="1" fontAlgn="auto" latinLnBrk="0" hangingPunct="1">
                        <a:lnSpc>
                          <a:spcPct val="100000"/>
                        </a:lnSpc>
                        <a:spcBef>
                          <a:spcPts val="0"/>
                        </a:spcBef>
                        <a:spcAft>
                          <a:spcPts val="0"/>
                        </a:spcAft>
                        <a:buClrTx/>
                        <a:buSzTx/>
                        <a:buFontTx/>
                        <a:buNone/>
                      </a:pPr>
                      <a:r>
                        <a:rPr lang="en-US" sz="1400" kern="1200" baseline="0" dirty="0">
                          <a:solidFill>
                            <a:schemeClr val="dk1"/>
                          </a:solidFill>
                          <a:latin typeface="Times New Roman" pitchFamily="18" charset="0"/>
                          <a:ea typeface="+mn-ea"/>
                          <a:cs typeface="Times New Roman" pitchFamily="18" charset="0"/>
                        </a:rPr>
                        <a:t>              Infrastructure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400" kern="1200" baseline="0" dirty="0">
                          <a:solidFill>
                            <a:schemeClr val="dk1"/>
                          </a:solidFill>
                          <a:latin typeface="Times New Roman" pitchFamily="18" charset="0"/>
                          <a:ea typeface="+mn-ea"/>
                          <a:cs typeface="Times New Roman" pitchFamily="18" charset="0"/>
                        </a:rPr>
                        <a:t>No. of Registered MSME Unit174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0" dirty="0">
                          <a:latin typeface="Times New Roman" pitchFamily="18" charset="0"/>
                          <a:cs typeface="Times New Roman" pitchFamily="18" charset="0"/>
                        </a:rPr>
                        <a:t>2015-16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latin typeface="Times New Roman" pitchFamily="18" charset="0"/>
                          <a:cs typeface="Times New Roman" pitchFamily="18" charset="0"/>
                        </a:rPr>
                        <a:t>174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latin typeface="Times New Roman" pitchFamily="18" charset="0"/>
                          <a:cs typeface="Times New Roman" pitchFamily="18" charset="0"/>
                        </a:rPr>
                        <a:t>370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latin typeface="Times New Roman" pitchFamily="18" charset="0"/>
                          <a:cs typeface="Times New Roman" pitchFamily="18" charset="0"/>
                        </a:rPr>
                        <a:t>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latin typeface="Times New Roman" pitchFamily="18" charset="0"/>
                          <a:cs typeface="Times New Roman" pitchFamily="18" charset="0"/>
                        </a:rPr>
                        <a:t>860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0004">
                <a:tc>
                  <a:txBody>
                    <a:bodyPr/>
                    <a:lstStyle/>
                    <a:p>
                      <a:r>
                        <a:rPr lang="en-US" sz="1400" b="1" kern="1200" baseline="0" dirty="0">
                          <a:solidFill>
                            <a:schemeClr val="tx1"/>
                          </a:solidFill>
                          <a:latin typeface="Times New Roman" pitchFamily="18" charset="0"/>
                          <a:ea typeface="+mn-ea"/>
                          <a:cs typeface="Times New Roman" pitchFamily="18" charset="0"/>
                        </a:rPr>
                        <a:t>Goal 10 : </a:t>
                      </a:r>
                      <a:r>
                        <a:rPr lang="en-US" sz="1400" kern="1200" baseline="0" dirty="0">
                          <a:solidFill>
                            <a:schemeClr val="dk1"/>
                          </a:solidFill>
                          <a:latin typeface="Times New Roman" pitchFamily="18" charset="0"/>
                          <a:ea typeface="+mn-ea"/>
                          <a:cs typeface="Times New Roman" pitchFamily="18" charset="0"/>
                        </a:rPr>
                        <a:t>Reduced        </a:t>
                      </a:r>
                    </a:p>
                    <a:p>
                      <a:r>
                        <a:rPr lang="en-US" sz="1400" kern="1200" baseline="0" dirty="0">
                          <a:solidFill>
                            <a:schemeClr val="dk1"/>
                          </a:solidFill>
                          <a:latin typeface="Times New Roman" pitchFamily="18" charset="0"/>
                          <a:ea typeface="+mn-ea"/>
                          <a:cs typeface="Times New Roman" pitchFamily="18" charset="0"/>
                        </a:rPr>
                        <a:t>                Inequalities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kern="1200" baseline="0" dirty="0">
                          <a:solidFill>
                            <a:schemeClr val="dk1"/>
                          </a:solidFill>
                          <a:latin typeface="Times New Roman" pitchFamily="18" charset="0"/>
                          <a:ea typeface="+mn-ea"/>
                          <a:cs typeface="Times New Roman" pitchFamily="18" charset="0"/>
                        </a:rPr>
                        <a:t>Growth rates of household expenditure per capita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r>
                        <a:rPr lang="en-US" sz="1400" b="0" dirty="0">
                          <a:latin typeface="Times New Roman" pitchFamily="18" charset="0"/>
                          <a:cs typeface="Times New Roman" pitchFamily="18" charset="0"/>
                        </a:rPr>
                        <a:t>Data</a:t>
                      </a:r>
                      <a:r>
                        <a:rPr lang="en-US" sz="1400" b="0" baseline="0" dirty="0">
                          <a:latin typeface="Times New Roman" pitchFamily="18" charset="0"/>
                          <a:cs typeface="Times New Roman" pitchFamily="18" charset="0"/>
                        </a:rPr>
                        <a:t> Not Available</a:t>
                      </a:r>
                      <a:endParaRPr lang="en-US"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89680">
                <a:tc>
                  <a:txBody>
                    <a:bodyPr/>
                    <a:lstStyle/>
                    <a:p>
                      <a:r>
                        <a:rPr lang="en-US" sz="1400" b="1" kern="1200" baseline="0" dirty="0">
                          <a:solidFill>
                            <a:schemeClr val="tx1"/>
                          </a:solidFill>
                          <a:latin typeface="Times New Roman" pitchFamily="18" charset="0"/>
                          <a:ea typeface="+mn-ea"/>
                          <a:cs typeface="Times New Roman" pitchFamily="18" charset="0"/>
                        </a:rPr>
                        <a:t>Goal 11 : </a:t>
                      </a:r>
                      <a:r>
                        <a:rPr lang="en-US" sz="1400" kern="1200" baseline="0" dirty="0">
                          <a:solidFill>
                            <a:schemeClr val="dk1"/>
                          </a:solidFill>
                          <a:latin typeface="Times New Roman" pitchFamily="18" charset="0"/>
                          <a:ea typeface="+mn-ea"/>
                          <a:cs typeface="Times New Roman" pitchFamily="18" charset="0"/>
                        </a:rPr>
                        <a:t>Sustainable </a:t>
                      </a:r>
                    </a:p>
                    <a:p>
                      <a:r>
                        <a:rPr lang="en-US" sz="1400" kern="1200" baseline="0" dirty="0">
                          <a:solidFill>
                            <a:schemeClr val="dk1"/>
                          </a:solidFill>
                          <a:latin typeface="Times New Roman" pitchFamily="18" charset="0"/>
                          <a:ea typeface="+mn-ea"/>
                          <a:cs typeface="Times New Roman" pitchFamily="18" charset="0"/>
                        </a:rPr>
                        <a:t>                Cities and  </a:t>
                      </a:r>
                    </a:p>
                    <a:p>
                      <a:r>
                        <a:rPr lang="en-US" sz="1400" kern="1200" baseline="0" dirty="0">
                          <a:solidFill>
                            <a:schemeClr val="dk1"/>
                          </a:solidFill>
                          <a:latin typeface="Times New Roman" pitchFamily="18" charset="0"/>
                          <a:ea typeface="+mn-ea"/>
                          <a:cs typeface="Times New Roman" pitchFamily="18" charset="0"/>
                        </a:rPr>
                        <a:t>                Communities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kern="1200" baseline="0" dirty="0">
                          <a:solidFill>
                            <a:schemeClr val="dk1"/>
                          </a:solidFill>
                          <a:latin typeface="Times New Roman" pitchFamily="18" charset="0"/>
                          <a:ea typeface="+mn-ea"/>
                          <a:cs typeface="Times New Roman" pitchFamily="18" charset="0"/>
                        </a:rPr>
                        <a:t>%age of door to door </a:t>
                      </a:r>
                      <a:r>
                        <a:rPr lang="en-US" sz="1400" kern="1200" baseline="0" dirty="0" err="1">
                          <a:solidFill>
                            <a:schemeClr val="dk1"/>
                          </a:solidFill>
                          <a:latin typeface="Times New Roman" pitchFamily="18" charset="0"/>
                          <a:ea typeface="+mn-ea"/>
                          <a:cs typeface="Times New Roman" pitchFamily="18" charset="0"/>
                        </a:rPr>
                        <a:t>wastecollection</a:t>
                      </a:r>
                      <a:r>
                        <a:rPr lang="en-US" sz="1400" kern="1200" baseline="0" dirty="0">
                          <a:solidFill>
                            <a:schemeClr val="dk1"/>
                          </a:solidFill>
                          <a:latin typeface="Times New Roman" pitchFamily="18" charset="0"/>
                          <a:ea typeface="+mn-ea"/>
                          <a:cs typeface="Times New Roman" pitchFamily="18" charset="0"/>
                        </a:rPr>
                        <a:t> in Towns and Cities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0" dirty="0">
                          <a:latin typeface="Times New Roman" pitchFamily="18" charset="0"/>
                          <a:cs typeface="Times New Roman" pitchFamily="18" charset="0"/>
                        </a:rPr>
                        <a:t>2015-16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latin typeface="Times New Roman" pitchFamily="18" charset="0"/>
                          <a:cs typeface="Times New Roman" pitchFamily="18"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latin typeface="Times New Roman" pitchFamily="18" charset="0"/>
                          <a:cs typeface="Times New Roman"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latin typeface="Times New Roman" pitchFamily="18" charset="0"/>
                          <a:cs typeface="Times New Roman"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latin typeface="Times New Roman" pitchFamily="18" charset="0"/>
                          <a:cs typeface="Times New Roman"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7" name="Table 1"/>
          <p:cNvGraphicFramePr>
            <a:graphicFrameLocks noGrp="1"/>
          </p:cNvGraphicFramePr>
          <p:nvPr/>
        </p:nvGraphicFramePr>
        <p:xfrm>
          <a:off x="228600" y="152399"/>
          <a:ext cx="8686800" cy="6629401"/>
        </p:xfrm>
        <a:graphic>
          <a:graphicData uri="http://schemas.openxmlformats.org/drawingml/2006/table">
            <a:tbl>
              <a:tblPr firstRow="1" bandRow="1">
                <a:tableStyleId>{93296810-A885-4BE3-A3E7-6D5BEEA58F35}</a:tableStyleId>
              </a:tblPr>
              <a:tblGrid>
                <a:gridCol w="2140778"/>
                <a:gridCol w="1781618"/>
                <a:gridCol w="1255167"/>
                <a:gridCol w="941376"/>
                <a:gridCol w="862927"/>
                <a:gridCol w="862927"/>
                <a:gridCol w="842007"/>
              </a:tblGrid>
              <a:tr h="636231">
                <a:tc rowSpan="2">
                  <a:txBody>
                    <a:bodyPr/>
                    <a:lstStyle/>
                    <a:p>
                      <a:pPr marL="0" marR="0" indent="0" algn="ctr" defTabSz="914400" rtl="0" eaLnBrk="1" fontAlgn="auto" latinLnBrk="0" hangingPunct="1">
                        <a:lnSpc>
                          <a:spcPct val="100000"/>
                        </a:lnSpc>
                        <a:spcBef>
                          <a:spcPts val="0"/>
                        </a:spcBef>
                        <a:spcAft>
                          <a:spcPts val="0"/>
                        </a:spcAft>
                        <a:buClrTx/>
                        <a:buSzTx/>
                        <a:buFontTx/>
                        <a:buNone/>
                      </a:pPr>
                      <a:r>
                        <a:rPr lang="en-US" sz="1400" b="1" kern="1200" baseline="0" dirty="0">
                          <a:solidFill>
                            <a:schemeClr val="tx1"/>
                          </a:solidFill>
                          <a:latin typeface="Times New Roman" pitchFamily="18" charset="0"/>
                          <a:ea typeface="+mn-ea"/>
                          <a:cs typeface="Times New Roman" pitchFamily="18" charset="0"/>
                        </a:rPr>
                        <a:t>Goals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marL="0" marR="0" indent="0" algn="ctr" defTabSz="914400" rtl="0" eaLnBrk="1" fontAlgn="auto" latinLnBrk="0" hangingPunct="1">
                        <a:lnSpc>
                          <a:spcPct val="100000"/>
                        </a:lnSpc>
                        <a:spcBef>
                          <a:spcPts val="0"/>
                        </a:spcBef>
                        <a:spcAft>
                          <a:spcPts val="0"/>
                        </a:spcAft>
                        <a:buClrTx/>
                        <a:buSzTx/>
                        <a:buFontTx/>
                        <a:buNone/>
                      </a:pPr>
                      <a:r>
                        <a:rPr lang="en-US" sz="1400" b="1" kern="1200" baseline="0" dirty="0">
                          <a:solidFill>
                            <a:schemeClr val="tx1"/>
                          </a:solidFill>
                          <a:latin typeface="Times New Roman" pitchFamily="18" charset="0"/>
                          <a:ea typeface="+mn-ea"/>
                          <a:cs typeface="Times New Roman" pitchFamily="18" charset="0"/>
                        </a:rPr>
                        <a:t>Schematic Indicators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lang="en-US" sz="1400" b="1" dirty="0">
                          <a:solidFill>
                            <a:schemeClr val="tx1"/>
                          </a:solidFill>
                          <a:latin typeface="Times New Roman" pitchFamily="18" charset="0"/>
                          <a:cs typeface="Times New Roman" pitchFamily="18" charset="0"/>
                        </a:rPr>
                        <a:t>Baseline</a:t>
                      </a:r>
                      <a:r>
                        <a:rPr lang="en-US" sz="1400" b="1" baseline="0" dirty="0">
                          <a:solidFill>
                            <a:schemeClr val="tx1"/>
                          </a:solidFill>
                          <a:latin typeface="Times New Roman" pitchFamily="18" charset="0"/>
                          <a:cs typeface="Times New Roman" pitchFamily="18" charset="0"/>
                        </a:rPr>
                        <a:t>  Data</a:t>
                      </a:r>
                      <a:endParaRPr lang="en-US"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gridSpan="3">
                  <a:txBody>
                    <a:bodyPr/>
                    <a:lstStyle/>
                    <a:p>
                      <a:pPr marL="0" marR="0" indent="0" algn="ctr" defTabSz="914400" rtl="0" eaLnBrk="1" fontAlgn="auto" latinLnBrk="0" hangingPunct="1">
                        <a:lnSpc>
                          <a:spcPct val="100000"/>
                        </a:lnSpc>
                        <a:spcBef>
                          <a:spcPts val="0"/>
                        </a:spcBef>
                        <a:spcAft>
                          <a:spcPts val="0"/>
                        </a:spcAft>
                        <a:buClrTx/>
                        <a:buSzTx/>
                        <a:buFontTx/>
                        <a:buNone/>
                      </a:pPr>
                      <a:r>
                        <a:rPr lang="en-US" sz="1400" b="1" dirty="0">
                          <a:solidFill>
                            <a:schemeClr val="tx1"/>
                          </a:solidFill>
                          <a:latin typeface="Times New Roman" pitchFamily="18" charset="0"/>
                          <a:cs typeface="Times New Roman" pitchFamily="18" charset="0"/>
                        </a:rPr>
                        <a:t>Targets</a:t>
                      </a:r>
                    </a:p>
                    <a:p>
                      <a:pPr algn="ctr"/>
                      <a:endParaRPr lang="en-US" sz="1400" b="1" dirty="0">
                        <a:solidFill>
                          <a:schemeClr val="tx1"/>
                        </a:solidFill>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dirty="0"/>
                    </a:p>
                  </a:txBody>
                  <a:tcPr/>
                </a:tc>
                <a:tc hMerge="1">
                  <a:txBody>
                    <a:bodyPr/>
                    <a:lstStyle/>
                    <a:p>
                      <a:pPr algn="ct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36231">
                <a:tc vMerge="1">
                  <a:txBody>
                    <a:bodyPr/>
                    <a:lstStyle/>
                    <a:p>
                      <a:endParaRPr lang="en-US"/>
                    </a:p>
                  </a:txBody>
                  <a:tcPr/>
                </a:tc>
                <a:tc v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400" b="1" kern="1200" baseline="0" dirty="0">
                          <a:solidFill>
                            <a:schemeClr val="tx1"/>
                          </a:solidFill>
                          <a:latin typeface="Times New Roman" pitchFamily="18" charset="0"/>
                          <a:ea typeface="+mn-ea"/>
                          <a:cs typeface="Times New Roman" pitchFamily="18" charset="0"/>
                        </a:rPr>
                        <a:t>Reference Period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kern="1200" baseline="0" dirty="0">
                          <a:solidFill>
                            <a:schemeClr val="tx1"/>
                          </a:solidFill>
                          <a:latin typeface="Times New Roman" pitchFamily="18" charset="0"/>
                          <a:ea typeface="+mn-ea"/>
                          <a:cs typeface="Times New Roman" pitchFamily="18" charset="0"/>
                        </a:rPr>
                        <a:t>Data Report</a:t>
                      </a:r>
                      <a:endParaRPr lang="en-US" sz="1400" b="1"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solidFill>
                            <a:schemeClr val="tx1"/>
                          </a:solidFill>
                          <a:latin typeface="Times New Roman" pitchFamily="18" charset="0"/>
                          <a:cs typeface="Times New Roman" pitchFamily="18" charset="0"/>
                        </a:rPr>
                        <a:t>2019-20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solidFill>
                            <a:schemeClr val="tx1"/>
                          </a:solidFill>
                          <a:latin typeface="Times New Roman" pitchFamily="18" charset="0"/>
                          <a:cs typeface="Times New Roman" pitchFamily="18" charset="0"/>
                        </a:rPr>
                        <a:t>2024-25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b="1" dirty="0">
                          <a:solidFill>
                            <a:schemeClr val="tx1"/>
                          </a:solidFill>
                          <a:latin typeface="Times New Roman" pitchFamily="18" charset="0"/>
                          <a:cs typeface="Times New Roman" pitchFamily="18" charset="0"/>
                        </a:rPr>
                        <a:t>2029-30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90288">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400" b="1" kern="1200" baseline="0" dirty="0">
                          <a:solidFill>
                            <a:schemeClr val="tx1"/>
                          </a:solidFill>
                          <a:latin typeface="Times New Roman" pitchFamily="18" charset="0"/>
                          <a:ea typeface="+mn-ea"/>
                          <a:cs typeface="Times New Roman" pitchFamily="18" charset="0"/>
                        </a:rPr>
                        <a:t>Goal 1: 6 </a:t>
                      </a:r>
                      <a:r>
                        <a:rPr lang="en-US" sz="1400" kern="1200" baseline="0" dirty="0">
                          <a:solidFill>
                            <a:schemeClr val="dk1"/>
                          </a:solidFill>
                          <a:latin typeface="Times New Roman" pitchFamily="18" charset="0"/>
                          <a:ea typeface="+mn-ea"/>
                          <a:cs typeface="Times New Roman" pitchFamily="18" charset="0"/>
                        </a:rPr>
                        <a:t> Clean Water  </a:t>
                      </a:r>
                    </a:p>
                    <a:p>
                      <a:pPr marL="0" marR="0" indent="0" algn="l" defTabSz="914400" rtl="0" eaLnBrk="1" fontAlgn="auto" latinLnBrk="0" hangingPunct="1">
                        <a:lnSpc>
                          <a:spcPct val="100000"/>
                        </a:lnSpc>
                        <a:spcBef>
                          <a:spcPts val="0"/>
                        </a:spcBef>
                        <a:spcAft>
                          <a:spcPts val="0"/>
                        </a:spcAft>
                        <a:buClrTx/>
                        <a:buSzTx/>
                        <a:buFontTx/>
                        <a:buNone/>
                      </a:pPr>
                      <a:r>
                        <a:rPr lang="en-US" sz="1400" kern="1200" baseline="0" dirty="0">
                          <a:solidFill>
                            <a:schemeClr val="dk1"/>
                          </a:solidFill>
                          <a:latin typeface="Times New Roman" pitchFamily="18" charset="0"/>
                          <a:ea typeface="+mn-ea"/>
                          <a:cs typeface="Times New Roman" pitchFamily="18" charset="0"/>
                        </a:rPr>
                        <a:t>                  and Sanitation	</a:t>
                      </a:r>
                    </a:p>
                    <a:p>
                      <a:pPr marL="0" marR="0" indent="0" algn="l" defTabSz="914400" rtl="0" eaLnBrk="1" fontAlgn="auto" latinLnBrk="0" hangingPunct="1">
                        <a:lnSpc>
                          <a:spcPct val="100000"/>
                        </a:lnSpc>
                        <a:spcBef>
                          <a:spcPts val="0"/>
                        </a:spcBef>
                        <a:spcAft>
                          <a:spcPts val="0"/>
                        </a:spcAft>
                        <a:buClrTx/>
                        <a:buSzTx/>
                        <a:buFontTx/>
                        <a:buNone/>
                      </a:pPr>
                      <a:endParaRPr lang="en-US" sz="1400" b="1" kern="1200" baseline="0" dirty="0">
                        <a:solidFill>
                          <a:schemeClr val="tx1"/>
                        </a:solidFill>
                        <a:latin typeface="Times New Roman" pitchFamily="18" charset="0"/>
                        <a:ea typeface="+mn-ea"/>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400" kern="1200" baseline="0" dirty="0">
                          <a:solidFill>
                            <a:schemeClr val="dk1"/>
                          </a:solidFill>
                          <a:latin typeface="Times New Roman" pitchFamily="18" charset="0"/>
                          <a:ea typeface="+mn-ea"/>
                          <a:cs typeface="Times New Roman" pitchFamily="18" charset="0"/>
                        </a:rPr>
                        <a:t>%age of households covered by IHHL (rural)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0" dirty="0">
                          <a:latin typeface="Times New Roman" pitchFamily="18" charset="0"/>
                          <a:cs typeface="Times New Roman" pitchFamily="18" charset="0"/>
                        </a:rPr>
                        <a:t>2015-16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latin typeface="Times New Roman" pitchFamily="18" charset="0"/>
                          <a:cs typeface="Times New Roman"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latin typeface="Times New Roman" pitchFamily="18" charset="0"/>
                          <a:cs typeface="Times New Roman"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latin typeface="Times New Roman" pitchFamily="18" charset="0"/>
                          <a:cs typeface="Times New Roman"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latin typeface="Times New Roman" pitchFamily="18" charset="0"/>
                          <a:cs typeface="Times New Roman"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1725">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400" b="1" dirty="0">
                          <a:solidFill>
                            <a:schemeClr val="tx1"/>
                          </a:solidFill>
                          <a:latin typeface="Times New Roman" pitchFamily="18" charset="0"/>
                          <a:cs typeface="Times New Roman" pitchFamily="18" charset="0"/>
                        </a:rPr>
                        <a:t>Goal 7 :</a:t>
                      </a:r>
                      <a:r>
                        <a:rPr lang="en-US" sz="1400" b="1" baseline="0" dirty="0">
                          <a:solidFill>
                            <a:schemeClr val="tx1"/>
                          </a:solidFill>
                          <a:latin typeface="Times New Roman" pitchFamily="18" charset="0"/>
                          <a:cs typeface="Times New Roman" pitchFamily="18" charset="0"/>
                        </a:rPr>
                        <a:t> </a:t>
                      </a:r>
                      <a:r>
                        <a:rPr lang="en-US" sz="1400" kern="1200" baseline="0" dirty="0">
                          <a:solidFill>
                            <a:schemeClr val="dk1"/>
                          </a:solidFill>
                          <a:latin typeface="Times New Roman" pitchFamily="18" charset="0"/>
                          <a:ea typeface="+mn-ea"/>
                          <a:cs typeface="Times New Roman" pitchFamily="18" charset="0"/>
                        </a:rPr>
                        <a:t>Affordable and </a:t>
                      </a:r>
                    </a:p>
                    <a:p>
                      <a:pPr marL="0" marR="0" indent="0" algn="l" defTabSz="914400" rtl="0" eaLnBrk="1" fontAlgn="auto" latinLnBrk="0" hangingPunct="1">
                        <a:lnSpc>
                          <a:spcPct val="100000"/>
                        </a:lnSpc>
                        <a:spcBef>
                          <a:spcPts val="0"/>
                        </a:spcBef>
                        <a:spcAft>
                          <a:spcPts val="0"/>
                        </a:spcAft>
                        <a:buClrTx/>
                        <a:buSzTx/>
                        <a:buFontTx/>
                        <a:buNone/>
                      </a:pPr>
                      <a:r>
                        <a:rPr lang="en-US" sz="1400" kern="1200" baseline="0" dirty="0">
                          <a:solidFill>
                            <a:schemeClr val="dk1"/>
                          </a:solidFill>
                          <a:latin typeface="Times New Roman" pitchFamily="18" charset="0"/>
                          <a:ea typeface="+mn-ea"/>
                          <a:cs typeface="Times New Roman" pitchFamily="18" charset="0"/>
                        </a:rPr>
                        <a:t>              Clean Energy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kern="1200" baseline="0" dirty="0">
                          <a:solidFill>
                            <a:schemeClr val="dk1"/>
                          </a:solidFill>
                          <a:latin typeface="Times New Roman" pitchFamily="18" charset="0"/>
                          <a:ea typeface="+mn-ea"/>
                          <a:cs typeface="Times New Roman" pitchFamily="18" charset="0"/>
                        </a:rPr>
                        <a:t>%age share of Renewable energy in the total final energy mix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0" dirty="0">
                          <a:latin typeface="Times New Roman" pitchFamily="18" charset="0"/>
                          <a:cs typeface="Times New Roman" pitchFamily="18" charset="0"/>
                        </a:rPr>
                        <a:t>2015-16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pPr>
                      <a:r>
                        <a:rPr lang="en-US" sz="1400" kern="1200" baseline="0" dirty="0">
                          <a:solidFill>
                            <a:schemeClr val="dk1"/>
                          </a:solidFill>
                          <a:latin typeface="Times New Roman" pitchFamily="18" charset="0"/>
                          <a:ea typeface="+mn-ea"/>
                          <a:cs typeface="Times New Roman" pitchFamily="18" charset="0"/>
                        </a:rPr>
                        <a:t>14.19%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200" baseline="0" dirty="0">
                          <a:solidFill>
                            <a:schemeClr val="dk1"/>
                          </a:solidFill>
                          <a:latin typeface="Times New Roman" pitchFamily="18" charset="0"/>
                          <a:ea typeface="+mn-ea"/>
                          <a:cs typeface="Times New Roman" pitchFamily="18" charset="0"/>
                        </a:rPr>
                        <a:t>25.25%</a:t>
                      </a:r>
                      <a:endParaRPr lang="en-US"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200" baseline="0" dirty="0">
                          <a:solidFill>
                            <a:schemeClr val="dk1"/>
                          </a:solidFill>
                          <a:latin typeface="Times New Roman" pitchFamily="18" charset="0"/>
                          <a:ea typeface="+mn-ea"/>
                          <a:cs typeface="Times New Roman" pitchFamily="18" charset="0"/>
                        </a:rPr>
                        <a:t>32.00%</a:t>
                      </a:r>
                      <a:endParaRPr lang="en-US"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kern="1200" baseline="0" dirty="0">
                          <a:solidFill>
                            <a:schemeClr val="dk1"/>
                          </a:solidFill>
                          <a:latin typeface="Times New Roman" pitchFamily="18" charset="0"/>
                          <a:ea typeface="+mn-ea"/>
                          <a:cs typeface="Times New Roman" pitchFamily="18" charset="0"/>
                        </a:rPr>
                        <a:t>40% </a:t>
                      </a:r>
                      <a:endParaRPr lang="en-US"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60045">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400" b="1" dirty="0">
                          <a:solidFill>
                            <a:schemeClr val="tx1"/>
                          </a:solidFill>
                          <a:latin typeface="Times New Roman" pitchFamily="18" charset="0"/>
                          <a:cs typeface="Times New Roman" pitchFamily="18" charset="0"/>
                        </a:rPr>
                        <a:t>Goal</a:t>
                      </a:r>
                      <a:r>
                        <a:rPr lang="en-US" sz="1400" b="1" baseline="0" dirty="0">
                          <a:solidFill>
                            <a:schemeClr val="tx1"/>
                          </a:solidFill>
                          <a:latin typeface="Times New Roman" pitchFamily="18" charset="0"/>
                          <a:cs typeface="Times New Roman" pitchFamily="18" charset="0"/>
                        </a:rPr>
                        <a:t> 8: </a:t>
                      </a:r>
                      <a:r>
                        <a:rPr lang="en-US" sz="1400" kern="1200" baseline="0" dirty="0">
                          <a:solidFill>
                            <a:schemeClr val="dk1"/>
                          </a:solidFill>
                          <a:latin typeface="Times New Roman" pitchFamily="18" charset="0"/>
                          <a:ea typeface="+mn-ea"/>
                          <a:cs typeface="Times New Roman" pitchFamily="18" charset="0"/>
                        </a:rPr>
                        <a:t>Decent Work and </a:t>
                      </a:r>
                    </a:p>
                    <a:p>
                      <a:pPr marL="0" marR="0" indent="0" algn="l" defTabSz="914400" rtl="0" eaLnBrk="1" fontAlgn="auto" latinLnBrk="0" hangingPunct="1">
                        <a:lnSpc>
                          <a:spcPct val="100000"/>
                        </a:lnSpc>
                        <a:spcBef>
                          <a:spcPts val="0"/>
                        </a:spcBef>
                        <a:spcAft>
                          <a:spcPts val="0"/>
                        </a:spcAft>
                        <a:buClrTx/>
                        <a:buSzTx/>
                        <a:buFontTx/>
                        <a:buNone/>
                      </a:pPr>
                      <a:r>
                        <a:rPr lang="en-US" sz="1400" kern="1200" baseline="0" dirty="0">
                          <a:solidFill>
                            <a:schemeClr val="dk1"/>
                          </a:solidFill>
                          <a:latin typeface="Times New Roman" pitchFamily="18" charset="0"/>
                          <a:ea typeface="+mn-ea"/>
                          <a:cs typeface="Times New Roman" pitchFamily="18" charset="0"/>
                        </a:rPr>
                        <a:t>            Economic Growth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kern="1200" baseline="0" dirty="0">
                          <a:solidFill>
                            <a:schemeClr val="dk1"/>
                          </a:solidFill>
                          <a:latin typeface="Times New Roman" pitchFamily="18" charset="0"/>
                          <a:ea typeface="+mn-ea"/>
                          <a:cs typeface="Times New Roman" pitchFamily="18" charset="0"/>
                        </a:rPr>
                        <a:t>No. of beneficiaries under Stand up India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400" kern="1200" baseline="0" dirty="0">
                          <a:solidFill>
                            <a:schemeClr val="dk1"/>
                          </a:solidFill>
                          <a:latin typeface="Times New Roman" pitchFamily="18" charset="0"/>
                          <a:ea typeface="+mn-ea"/>
                          <a:cs typeface="Times New Roman" pitchFamily="18" charset="0"/>
                        </a:rPr>
                        <a:t>2015-16	</a:t>
                      </a:r>
                    </a:p>
                    <a:p>
                      <a:pPr algn="l"/>
                      <a:endParaRPr lang="en-US" sz="140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itchFamily="18" charset="0"/>
                          <a:cs typeface="Times New Roman" pitchFamily="18"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itchFamily="18" charset="0"/>
                          <a:cs typeface="Times New Roman" pitchFamily="18" charset="0"/>
                        </a:rPr>
                        <a:t>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itchFamily="18" charset="0"/>
                          <a:cs typeface="Times New Roman"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dirty="0">
                          <a:latin typeface="Times New Roman" pitchFamily="18" charset="0"/>
                          <a:cs typeface="Times New Roman" pitchFamily="18" charset="0"/>
                        </a:rPr>
                        <a:t>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13206">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400" b="1" dirty="0">
                          <a:solidFill>
                            <a:schemeClr val="tx1"/>
                          </a:solidFill>
                          <a:latin typeface="Times New Roman" pitchFamily="18" charset="0"/>
                          <a:cs typeface="Times New Roman" pitchFamily="18" charset="0"/>
                        </a:rPr>
                        <a:t>Goal 9: </a:t>
                      </a:r>
                      <a:r>
                        <a:rPr lang="en-US" sz="1400" kern="1200" baseline="0" dirty="0">
                          <a:solidFill>
                            <a:schemeClr val="dk1"/>
                          </a:solidFill>
                          <a:latin typeface="Times New Roman" pitchFamily="18" charset="0"/>
                          <a:ea typeface="+mn-ea"/>
                          <a:cs typeface="Times New Roman" pitchFamily="18" charset="0"/>
                        </a:rPr>
                        <a:t>Industry, </a:t>
                      </a:r>
                    </a:p>
                    <a:p>
                      <a:pPr marL="0" marR="0" indent="0" algn="l" defTabSz="914400" rtl="0" eaLnBrk="1" fontAlgn="auto" latinLnBrk="0" hangingPunct="1">
                        <a:lnSpc>
                          <a:spcPct val="100000"/>
                        </a:lnSpc>
                        <a:spcBef>
                          <a:spcPts val="0"/>
                        </a:spcBef>
                        <a:spcAft>
                          <a:spcPts val="0"/>
                        </a:spcAft>
                        <a:buClrTx/>
                        <a:buSzTx/>
                        <a:buFontTx/>
                        <a:buNone/>
                      </a:pPr>
                      <a:r>
                        <a:rPr lang="en-US" sz="1400" kern="1200" baseline="0" dirty="0">
                          <a:solidFill>
                            <a:schemeClr val="dk1"/>
                          </a:solidFill>
                          <a:latin typeface="Times New Roman" pitchFamily="18" charset="0"/>
                          <a:ea typeface="+mn-ea"/>
                          <a:cs typeface="Times New Roman" pitchFamily="18" charset="0"/>
                        </a:rPr>
                        <a:t>              Innovation and  </a:t>
                      </a:r>
                    </a:p>
                    <a:p>
                      <a:pPr marL="0" marR="0" indent="0" algn="l" defTabSz="914400" rtl="0" eaLnBrk="1" fontAlgn="auto" latinLnBrk="0" hangingPunct="1">
                        <a:lnSpc>
                          <a:spcPct val="100000"/>
                        </a:lnSpc>
                        <a:spcBef>
                          <a:spcPts val="0"/>
                        </a:spcBef>
                        <a:spcAft>
                          <a:spcPts val="0"/>
                        </a:spcAft>
                        <a:buClrTx/>
                        <a:buSzTx/>
                        <a:buFontTx/>
                        <a:buNone/>
                      </a:pPr>
                      <a:r>
                        <a:rPr lang="en-US" sz="1400" kern="1200" baseline="0" dirty="0">
                          <a:solidFill>
                            <a:schemeClr val="dk1"/>
                          </a:solidFill>
                          <a:latin typeface="Times New Roman" pitchFamily="18" charset="0"/>
                          <a:ea typeface="+mn-ea"/>
                          <a:cs typeface="Times New Roman" pitchFamily="18" charset="0"/>
                        </a:rPr>
                        <a:t>              Infrastructure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pPr>
                      <a:r>
                        <a:rPr lang="en-US" sz="1400" kern="1200" baseline="0" dirty="0">
                          <a:solidFill>
                            <a:schemeClr val="dk1"/>
                          </a:solidFill>
                          <a:latin typeface="Times New Roman" pitchFamily="18" charset="0"/>
                          <a:ea typeface="+mn-ea"/>
                          <a:cs typeface="Times New Roman" pitchFamily="18" charset="0"/>
                        </a:rPr>
                        <a:t>No. of Registered MSME Unit174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0" dirty="0">
                          <a:latin typeface="Times New Roman" pitchFamily="18" charset="0"/>
                          <a:cs typeface="Times New Roman" pitchFamily="18" charset="0"/>
                        </a:rPr>
                        <a:t>2015-16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latin typeface="Times New Roman" pitchFamily="18" charset="0"/>
                          <a:cs typeface="Times New Roman" pitchFamily="18" charset="0"/>
                        </a:rPr>
                        <a:t>174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latin typeface="Times New Roman" pitchFamily="18" charset="0"/>
                          <a:cs typeface="Times New Roman" pitchFamily="18" charset="0"/>
                        </a:rPr>
                        <a:t>370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latin typeface="Times New Roman" pitchFamily="18" charset="0"/>
                          <a:cs typeface="Times New Roman" pitchFamily="18" charset="0"/>
                        </a:rPr>
                        <a:t>600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latin typeface="Times New Roman" pitchFamily="18" charset="0"/>
                          <a:cs typeface="Times New Roman" pitchFamily="18" charset="0"/>
                        </a:rPr>
                        <a:t>860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81725">
                <a:tc>
                  <a:txBody>
                    <a:bodyPr/>
                    <a:lstStyle/>
                    <a:p>
                      <a:r>
                        <a:rPr lang="en-US" sz="1400" b="1" kern="1200" baseline="0" dirty="0">
                          <a:solidFill>
                            <a:schemeClr val="tx1"/>
                          </a:solidFill>
                          <a:latin typeface="Times New Roman" pitchFamily="18" charset="0"/>
                          <a:ea typeface="+mn-ea"/>
                          <a:cs typeface="Times New Roman" pitchFamily="18" charset="0"/>
                        </a:rPr>
                        <a:t>Goal 10 : </a:t>
                      </a:r>
                      <a:r>
                        <a:rPr lang="en-US" sz="1400" kern="1200" baseline="0" dirty="0">
                          <a:solidFill>
                            <a:schemeClr val="dk1"/>
                          </a:solidFill>
                          <a:latin typeface="Times New Roman" pitchFamily="18" charset="0"/>
                          <a:ea typeface="+mn-ea"/>
                          <a:cs typeface="Times New Roman" pitchFamily="18" charset="0"/>
                        </a:rPr>
                        <a:t>Reduced        </a:t>
                      </a:r>
                    </a:p>
                    <a:p>
                      <a:r>
                        <a:rPr lang="en-US" sz="1400" kern="1200" baseline="0" dirty="0">
                          <a:solidFill>
                            <a:schemeClr val="dk1"/>
                          </a:solidFill>
                          <a:latin typeface="Times New Roman" pitchFamily="18" charset="0"/>
                          <a:ea typeface="+mn-ea"/>
                          <a:cs typeface="Times New Roman" pitchFamily="18" charset="0"/>
                        </a:rPr>
                        <a:t>                Inequalities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kern="1200" baseline="0" dirty="0">
                          <a:solidFill>
                            <a:schemeClr val="dk1"/>
                          </a:solidFill>
                          <a:latin typeface="Times New Roman" pitchFamily="18" charset="0"/>
                          <a:ea typeface="+mn-ea"/>
                          <a:cs typeface="Times New Roman" pitchFamily="18" charset="0"/>
                        </a:rPr>
                        <a:t>Growth rates of household expenditure per capita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r>
                        <a:rPr lang="en-US" sz="1400" b="0" dirty="0">
                          <a:latin typeface="Times New Roman" pitchFamily="18" charset="0"/>
                          <a:cs typeface="Times New Roman" pitchFamily="18" charset="0"/>
                        </a:rPr>
                        <a:t>Data</a:t>
                      </a:r>
                      <a:r>
                        <a:rPr lang="en-US" sz="1400" b="0" baseline="0" dirty="0">
                          <a:latin typeface="Times New Roman" pitchFamily="18" charset="0"/>
                          <a:cs typeface="Times New Roman" pitchFamily="18" charset="0"/>
                        </a:rPr>
                        <a:t> Not Available</a:t>
                      </a:r>
                      <a:endParaRPr lang="en-US"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sz="1400" b="0" dirty="0">
                        <a:latin typeface="Times New Roman" pitchFamily="18" charset="0"/>
                        <a:cs typeface="Times New Roman"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029950">
                <a:tc>
                  <a:txBody>
                    <a:bodyPr/>
                    <a:lstStyle/>
                    <a:p>
                      <a:r>
                        <a:rPr lang="en-US" sz="1400" b="1" kern="1200" baseline="0" dirty="0">
                          <a:solidFill>
                            <a:schemeClr val="tx1"/>
                          </a:solidFill>
                          <a:latin typeface="Times New Roman" pitchFamily="18" charset="0"/>
                          <a:ea typeface="+mn-ea"/>
                          <a:cs typeface="Times New Roman" pitchFamily="18" charset="0"/>
                        </a:rPr>
                        <a:t>Goal 11 : </a:t>
                      </a:r>
                      <a:r>
                        <a:rPr lang="en-US" sz="1400" kern="1200" baseline="0" dirty="0">
                          <a:solidFill>
                            <a:schemeClr val="dk1"/>
                          </a:solidFill>
                          <a:latin typeface="Times New Roman" pitchFamily="18" charset="0"/>
                          <a:ea typeface="+mn-ea"/>
                          <a:cs typeface="Times New Roman" pitchFamily="18" charset="0"/>
                        </a:rPr>
                        <a:t>Sustainable </a:t>
                      </a:r>
                    </a:p>
                    <a:p>
                      <a:r>
                        <a:rPr lang="en-US" sz="1400" kern="1200" baseline="0" dirty="0">
                          <a:solidFill>
                            <a:schemeClr val="dk1"/>
                          </a:solidFill>
                          <a:latin typeface="Times New Roman" pitchFamily="18" charset="0"/>
                          <a:ea typeface="+mn-ea"/>
                          <a:cs typeface="Times New Roman" pitchFamily="18" charset="0"/>
                        </a:rPr>
                        <a:t>                Cities and  </a:t>
                      </a:r>
                    </a:p>
                    <a:p>
                      <a:r>
                        <a:rPr lang="en-US" sz="1400" kern="1200" baseline="0" dirty="0">
                          <a:solidFill>
                            <a:schemeClr val="dk1"/>
                          </a:solidFill>
                          <a:latin typeface="Times New Roman" pitchFamily="18" charset="0"/>
                          <a:ea typeface="+mn-ea"/>
                          <a:cs typeface="Times New Roman" pitchFamily="18" charset="0"/>
                        </a:rPr>
                        <a:t>                Communities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400" kern="1200" baseline="0" dirty="0">
                          <a:solidFill>
                            <a:schemeClr val="dk1"/>
                          </a:solidFill>
                          <a:latin typeface="Times New Roman" pitchFamily="18" charset="0"/>
                          <a:ea typeface="+mn-ea"/>
                          <a:cs typeface="Times New Roman" pitchFamily="18" charset="0"/>
                        </a:rPr>
                        <a:t>%age of door to door </a:t>
                      </a:r>
                      <a:r>
                        <a:rPr lang="en-US" sz="1400" kern="1200" baseline="0" dirty="0" err="1">
                          <a:solidFill>
                            <a:schemeClr val="dk1"/>
                          </a:solidFill>
                          <a:latin typeface="Times New Roman" pitchFamily="18" charset="0"/>
                          <a:ea typeface="+mn-ea"/>
                          <a:cs typeface="Times New Roman" pitchFamily="18" charset="0"/>
                        </a:rPr>
                        <a:t>wastecollection</a:t>
                      </a:r>
                      <a:r>
                        <a:rPr lang="en-US" sz="1400" kern="1200" baseline="0" dirty="0">
                          <a:solidFill>
                            <a:schemeClr val="dk1"/>
                          </a:solidFill>
                          <a:latin typeface="Times New Roman" pitchFamily="18" charset="0"/>
                          <a:ea typeface="+mn-ea"/>
                          <a:cs typeface="Times New Roman" pitchFamily="18" charset="0"/>
                        </a:rPr>
                        <a:t> in Towns and Cities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a:r>
                        <a:rPr lang="en-US" sz="1400" b="0" dirty="0">
                          <a:latin typeface="Times New Roman" pitchFamily="18" charset="0"/>
                          <a:cs typeface="Times New Roman" pitchFamily="18" charset="0"/>
                        </a:rPr>
                        <a:t>2015-16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latin typeface="Times New Roman" pitchFamily="18" charset="0"/>
                          <a:cs typeface="Times New Roman" pitchFamily="18"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latin typeface="Times New Roman" pitchFamily="18" charset="0"/>
                          <a:cs typeface="Times New Roman"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latin typeface="Times New Roman" pitchFamily="18" charset="0"/>
                          <a:cs typeface="Times New Roman"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400" b="0" dirty="0">
                          <a:latin typeface="Times New Roman" pitchFamily="18" charset="0"/>
                          <a:cs typeface="Times New Roman" pitchFamily="18" charset="0"/>
                        </a:rPr>
                        <a:t>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4" name="Title 1"/>
          <p:cNvSpPr>
            <a:spLocks noGrp="1"/>
          </p:cNvSpPr>
          <p:nvPr>
            <p:ph type="ctrTitle"/>
          </p:nvPr>
        </p:nvSpPr>
        <p:spPr>
          <a:xfrm>
            <a:off x="1066800" y="0"/>
            <a:ext cx="7851648" cy="914400"/>
          </a:xfrm>
        </p:spPr>
        <p:txBody>
          <a:bodyPr>
            <a:normAutofit/>
          </a:bodyPr>
          <a:lstStyle/>
          <a:p>
            <a:pPr lvl="0" algn="ctr"/>
            <a:r>
              <a:rPr lang="en-US" sz="3600" b="1" dirty="0">
                <a:solidFill>
                  <a:schemeClr val="tx1"/>
                </a:solidFill>
                <a:latin typeface="Times New Roman" pitchFamily="18" charset="0"/>
                <a:cs typeface="Times New Roman" pitchFamily="18" charset="0"/>
              </a:rPr>
              <a:t>SDGs Ranking- NITI </a:t>
            </a:r>
            <a:r>
              <a:rPr lang="en-US" sz="3600" b="1" dirty="0" err="1">
                <a:solidFill>
                  <a:schemeClr val="tx1"/>
                </a:solidFill>
                <a:latin typeface="Times New Roman" pitchFamily="18" charset="0"/>
                <a:cs typeface="Times New Roman" pitchFamily="18" charset="0"/>
              </a:rPr>
              <a:t>Aayog</a:t>
            </a:r>
            <a:endParaRPr lang="en-US" sz="3600" b="1" dirty="0">
              <a:latin typeface="Times New Roman" pitchFamily="18" charset="0"/>
              <a:cs typeface="Times New Roman" pitchFamily="18" charset="0"/>
            </a:endParaRPr>
          </a:p>
        </p:txBody>
      </p:sp>
      <p:sp>
        <p:nvSpPr>
          <p:cNvPr id="1048615" name="Subtitle 2"/>
          <p:cNvSpPr>
            <a:spLocks noGrp="1"/>
          </p:cNvSpPr>
          <p:nvPr>
            <p:ph type="subTitle" idx="1"/>
          </p:nvPr>
        </p:nvSpPr>
        <p:spPr>
          <a:xfrm>
            <a:off x="990600" y="1371600"/>
            <a:ext cx="8153400" cy="5486400"/>
          </a:xfrm>
        </p:spPr>
        <p:txBody>
          <a:bodyPr>
            <a:normAutofit fontScale="96154"/>
          </a:bodyPr>
          <a:lstStyle/>
          <a:p>
            <a:pPr algn="just">
              <a:buFont typeface="Arial" pitchFamily="34" charset="0"/>
              <a:buChar char="•"/>
            </a:pPr>
            <a:r>
              <a:rPr lang="en-US" sz="3100" dirty="0">
                <a:latin typeface="Times New Roman" pitchFamily="18" charset="0"/>
                <a:cs typeface="Times New Roman" pitchFamily="18" charset="0"/>
              </a:rPr>
              <a:t>A composite score was computed for each State and UT of India based on their aggregate performance across 13 of the 17 SDGs. </a:t>
            </a:r>
          </a:p>
          <a:p>
            <a:pPr algn="just">
              <a:buFont typeface="Arial" pitchFamily="34" charset="0"/>
              <a:buChar char="•"/>
            </a:pPr>
            <a:r>
              <a:rPr lang="en-US" sz="3100" dirty="0">
                <a:latin typeface="Times New Roman" pitchFamily="18" charset="0"/>
                <a:cs typeface="Times New Roman" pitchFamily="18" charset="0"/>
              </a:rPr>
              <a:t>The score ranges between 0 and 100 and classified State into four category viz. </a:t>
            </a:r>
          </a:p>
          <a:p>
            <a:pPr lvl="1" algn="just"/>
            <a:r>
              <a:rPr lang="en-US" sz="3300" dirty="0">
                <a:latin typeface="Times New Roman" pitchFamily="18" charset="0"/>
                <a:cs typeface="Times New Roman" pitchFamily="18" charset="0"/>
              </a:rPr>
              <a:t>Index Score of 100 = Achiever</a:t>
            </a:r>
          </a:p>
          <a:p>
            <a:pPr lvl="1" algn="just"/>
            <a:r>
              <a:rPr lang="en-US" sz="3300" dirty="0">
                <a:latin typeface="Times New Roman" pitchFamily="18" charset="0"/>
                <a:cs typeface="Times New Roman" pitchFamily="18" charset="0"/>
              </a:rPr>
              <a:t>Index Score between 65-99 = Front runner  </a:t>
            </a:r>
          </a:p>
          <a:p>
            <a:pPr lvl="1" algn="just"/>
            <a:r>
              <a:rPr lang="en-US" sz="3300" dirty="0">
                <a:latin typeface="Times New Roman" pitchFamily="18" charset="0"/>
                <a:cs typeface="Times New Roman" pitchFamily="18" charset="0"/>
              </a:rPr>
              <a:t>Index Score between 50-64 = Performer</a:t>
            </a:r>
          </a:p>
          <a:p>
            <a:pPr lvl="1" algn="just"/>
            <a:r>
              <a:rPr lang="en-US" sz="3300" dirty="0">
                <a:latin typeface="Times New Roman" pitchFamily="18" charset="0"/>
                <a:cs typeface="Times New Roman" pitchFamily="18" charset="0"/>
              </a:rPr>
              <a:t>Index Score </a:t>
            </a:r>
            <a:r>
              <a:rPr lang="en-US" sz="3300">
                <a:latin typeface="Times New Roman" pitchFamily="18" charset="0"/>
                <a:cs typeface="Times New Roman" pitchFamily="18" charset="0"/>
              </a:rPr>
              <a:t>between </a:t>
            </a:r>
            <a:r>
              <a:rPr lang="en-US" sz="3300" smtClean="0">
                <a:latin typeface="Times New Roman" pitchFamily="18" charset="0"/>
                <a:cs typeface="Times New Roman" pitchFamily="18" charset="0"/>
              </a:rPr>
              <a:t>0-50 </a:t>
            </a:r>
            <a:r>
              <a:rPr lang="en-US" sz="3300" dirty="0">
                <a:latin typeface="Times New Roman" pitchFamily="18" charset="0"/>
                <a:cs typeface="Times New Roman" pitchFamily="18" charset="0"/>
              </a:rPr>
              <a:t>=  Aspirant</a:t>
            </a:r>
          </a:p>
          <a:p>
            <a:pPr lvl="1" algn="just"/>
            <a:r>
              <a:rPr lang="en-US" sz="3300" dirty="0">
                <a:latin typeface="Times New Roman" pitchFamily="18" charset="0"/>
                <a:cs typeface="Times New Roman" pitchFamily="18" charset="0"/>
              </a:rPr>
              <a:t>Index Score of 0 (zero)  = Worst Performer.</a:t>
            </a:r>
          </a:p>
          <a:p>
            <a:endParaRPr lang="en-US" b="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9" name="Title 1"/>
          <p:cNvSpPr>
            <a:spLocks noGrp="1"/>
          </p:cNvSpPr>
          <p:nvPr>
            <p:ph type="ctrTitle"/>
          </p:nvPr>
        </p:nvSpPr>
        <p:spPr>
          <a:xfrm>
            <a:off x="1063752" y="228600"/>
            <a:ext cx="7851648" cy="609600"/>
          </a:xfrm>
        </p:spPr>
        <p:txBody>
          <a:bodyPr>
            <a:noAutofit/>
          </a:bodyPr>
          <a:lstStyle/>
          <a:p>
            <a:pPr algn="ctr"/>
            <a:r>
              <a:rPr lang="en-US" sz="3600" dirty="0">
                <a:solidFill>
                  <a:schemeClr val="tx1"/>
                </a:solidFill>
                <a:latin typeface="Times New Roman" pitchFamily="18" charset="0"/>
                <a:cs typeface="Times New Roman" pitchFamily="18" charset="0"/>
              </a:rPr>
              <a:t>INTRODUCTION</a:t>
            </a:r>
          </a:p>
        </p:txBody>
      </p:sp>
      <p:sp>
        <p:nvSpPr>
          <p:cNvPr id="1048600" name="Subtitle 2"/>
          <p:cNvSpPr>
            <a:spLocks noGrp="1"/>
          </p:cNvSpPr>
          <p:nvPr>
            <p:ph type="subTitle" idx="1"/>
          </p:nvPr>
        </p:nvSpPr>
        <p:spPr>
          <a:xfrm>
            <a:off x="1219200" y="990600"/>
            <a:ext cx="7391400" cy="5410200"/>
          </a:xfrm>
        </p:spPr>
        <p:txBody>
          <a:bodyPr>
            <a:normAutofit fontScale="96154" lnSpcReduction="10000"/>
          </a:bodyPr>
          <a:lstStyle/>
          <a:p>
            <a:pPr algn="l">
              <a:buFont typeface="Arial" pitchFamily="34" charset="0"/>
              <a:buChar char="•"/>
            </a:pPr>
            <a:endParaRPr lang="en-US" dirty="0"/>
          </a:p>
          <a:p>
            <a:pPr algn="just"/>
            <a:r>
              <a:rPr lang="en-US" sz="3100" dirty="0">
                <a:latin typeface="Times New Roman" pitchFamily="18" charset="0"/>
                <a:cs typeface="Times New Roman" pitchFamily="18" charset="0"/>
              </a:rPr>
              <a:t>The 70</a:t>
            </a:r>
            <a:r>
              <a:rPr lang="en-US" sz="3100" baseline="30000" dirty="0">
                <a:latin typeface="Times New Roman" pitchFamily="18" charset="0"/>
                <a:cs typeface="Times New Roman" pitchFamily="18" charset="0"/>
              </a:rPr>
              <a:t>th</a:t>
            </a:r>
            <a:r>
              <a:rPr lang="en-US" sz="3100" dirty="0">
                <a:latin typeface="Times New Roman" pitchFamily="18" charset="0"/>
                <a:cs typeface="Times New Roman" pitchFamily="18" charset="0"/>
              </a:rPr>
              <a:t> United Nations General Assembly has adopted 17 Sustainable Development Goals (SDGs), with 169 targets and 304 indicators, on 25th September, 2015 under the official agenda “</a:t>
            </a:r>
            <a:r>
              <a:rPr lang="en-US" sz="3100" b="1" dirty="0">
                <a:latin typeface="Times New Roman" pitchFamily="18" charset="0"/>
                <a:cs typeface="Times New Roman" pitchFamily="18" charset="0"/>
              </a:rPr>
              <a:t>Transforming our world: the 2030 Agenda for Sustainable Development</a:t>
            </a:r>
            <a:r>
              <a:rPr lang="en-US" sz="3100" dirty="0">
                <a:latin typeface="Times New Roman" pitchFamily="18" charset="0"/>
                <a:cs typeface="Times New Roman" pitchFamily="18" charset="0"/>
              </a:rPr>
              <a:t>”. </a:t>
            </a:r>
          </a:p>
          <a:p>
            <a:pPr algn="just">
              <a:buFont typeface="Arial" pitchFamily="34" charset="0"/>
              <a:buChar char="•"/>
            </a:pPr>
            <a:endParaRPr lang="en-US" sz="3100" dirty="0">
              <a:latin typeface="Times New Roman" pitchFamily="18" charset="0"/>
              <a:cs typeface="Times New Roman" pitchFamily="18" charset="0"/>
            </a:endParaRPr>
          </a:p>
          <a:p>
            <a:pPr algn="just"/>
            <a:r>
              <a:rPr lang="en-US" sz="3100" dirty="0">
                <a:latin typeface="Times New Roman" pitchFamily="18" charset="0"/>
                <a:cs typeface="Times New Roman" pitchFamily="18" charset="0"/>
              </a:rPr>
              <a:t>India is a signatory to this landmark agreement, which set forth a set of 17 goals, to be achieved by 2030.</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47800" y="152400"/>
            <a:ext cx="7406640" cy="1143000"/>
          </a:xfrm>
        </p:spPr>
        <p:txBody>
          <a:bodyPr>
            <a:normAutofit fontScale="90000"/>
          </a:bodyPr>
          <a:lstStyle/>
          <a:p>
            <a:pPr algn="ct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sz="4000" dirty="0" smtClean="0">
                <a:latin typeface="Times New Roman" pitchFamily="18" charset="0"/>
                <a:cs typeface="Times New Roman" pitchFamily="18" charset="0"/>
              </a:rPr>
              <a:t>The steps involved in computing the Index are as follows</a:t>
            </a:r>
            <a:endParaRPr lang="en-US" sz="4000" dirty="0">
              <a:latin typeface="Times New Roman" pitchFamily="18" charset="0"/>
              <a:cs typeface="Times New Roman" pitchFamily="18" charset="0"/>
            </a:endParaRPr>
          </a:p>
        </p:txBody>
      </p:sp>
      <p:sp>
        <p:nvSpPr>
          <p:cNvPr id="3" name="Subtitle 2"/>
          <p:cNvSpPr>
            <a:spLocks noGrp="1"/>
          </p:cNvSpPr>
          <p:nvPr>
            <p:ph type="subTitle" idx="1"/>
          </p:nvPr>
        </p:nvSpPr>
        <p:spPr>
          <a:xfrm>
            <a:off x="1524000" y="1371600"/>
            <a:ext cx="7406640" cy="5257800"/>
          </a:xfrm>
        </p:spPr>
        <p:txBody>
          <a:bodyPr>
            <a:normAutofit/>
          </a:bodyPr>
          <a:lstStyle/>
          <a:p>
            <a:pPr marL="541782" indent="-514350"/>
            <a:r>
              <a:rPr lang="en-US" sz="1600" b="1" dirty="0" smtClean="0">
                <a:latin typeface="Times New Roman" pitchFamily="18" charset="0"/>
                <a:cs typeface="Times New Roman" pitchFamily="18" charset="0"/>
              </a:rPr>
              <a:t>1. Raw data: Raw data for each of the 62 Priority Indicators </a:t>
            </a:r>
            <a:r>
              <a:rPr lang="en-US" sz="1600" dirty="0" smtClean="0">
                <a:latin typeface="Times New Roman" pitchFamily="18" charset="0"/>
                <a:cs typeface="Times New Roman" pitchFamily="18" charset="0"/>
              </a:rPr>
              <a:t>was compiled for each State, UT and at the national level.</a:t>
            </a:r>
          </a:p>
          <a:p>
            <a:r>
              <a:rPr lang="en-US" sz="1600" dirty="0" smtClean="0">
                <a:latin typeface="Times New Roman" pitchFamily="18" charset="0"/>
                <a:cs typeface="Times New Roman" pitchFamily="18" charset="0"/>
              </a:rPr>
              <a:t>2.</a:t>
            </a:r>
            <a:r>
              <a:rPr lang="en-US" sz="1600" b="1" dirty="0" smtClean="0">
                <a:latin typeface="Times New Roman" pitchFamily="18" charset="0"/>
                <a:cs typeface="Times New Roman" pitchFamily="18" charset="0"/>
              </a:rPr>
              <a:t> Missing data:</a:t>
            </a:r>
            <a:r>
              <a:rPr lang="en-US" sz="1600" dirty="0" smtClean="0">
                <a:latin typeface="Times New Roman" pitchFamily="18" charset="0"/>
                <a:cs typeface="Times New Roman" pitchFamily="18" charset="0"/>
              </a:rPr>
              <a:t> This missing data has been marked as “Null”. In computing the Index, </a:t>
            </a:r>
            <a:r>
              <a:rPr lang="en-US" sz="1600" dirty="0" err="1" smtClean="0">
                <a:latin typeface="Times New Roman" pitchFamily="18" charset="0"/>
                <a:cs typeface="Times New Roman" pitchFamily="18" charset="0"/>
              </a:rPr>
              <a:t>these“null</a:t>
            </a:r>
            <a:r>
              <a:rPr lang="en-US" sz="1600" dirty="0" smtClean="0">
                <a:latin typeface="Times New Roman" pitchFamily="18" charset="0"/>
                <a:cs typeface="Times New Roman" pitchFamily="18" charset="0"/>
              </a:rPr>
              <a:t>” values have not been given any </a:t>
            </a:r>
            <a:r>
              <a:rPr lang="en-US" sz="1600" dirty="0" err="1" smtClean="0">
                <a:latin typeface="Times New Roman" pitchFamily="18" charset="0"/>
                <a:cs typeface="Times New Roman" pitchFamily="18" charset="0"/>
              </a:rPr>
              <a:t>weightage</a:t>
            </a:r>
            <a:r>
              <a:rPr lang="en-US" sz="1600" dirty="0" smtClean="0">
                <a:latin typeface="Times New Roman" pitchFamily="18" charset="0"/>
                <a:cs typeface="Times New Roman" pitchFamily="18" charset="0"/>
              </a:rPr>
              <a:t>.</a:t>
            </a:r>
          </a:p>
          <a:p>
            <a:r>
              <a:rPr lang="en-US" sz="1600" dirty="0" smtClean="0">
                <a:latin typeface="Times New Roman" pitchFamily="18" charset="0"/>
                <a:cs typeface="Times New Roman" pitchFamily="18" charset="0"/>
              </a:rPr>
              <a:t>3.</a:t>
            </a:r>
            <a:r>
              <a:rPr lang="en-US" sz="1600" b="1" dirty="0" smtClean="0">
                <a:latin typeface="Times New Roman" pitchFamily="18" charset="0"/>
                <a:cs typeface="Times New Roman" pitchFamily="18" charset="0"/>
              </a:rPr>
              <a:t> Target setting: For each indicator, a national target </a:t>
            </a:r>
            <a:r>
              <a:rPr lang="en-US" sz="1600" dirty="0" smtClean="0">
                <a:latin typeface="Times New Roman" pitchFamily="18" charset="0"/>
                <a:cs typeface="Times New Roman" pitchFamily="18" charset="0"/>
              </a:rPr>
              <a:t>value for 2030 has been set.</a:t>
            </a:r>
          </a:p>
          <a:p>
            <a:r>
              <a:rPr lang="en-US" sz="1600" b="1" dirty="0" smtClean="0">
                <a:latin typeface="Times New Roman" pitchFamily="18" charset="0"/>
                <a:cs typeface="Times New Roman" pitchFamily="18" charset="0"/>
              </a:rPr>
              <a:t>4. </a:t>
            </a:r>
            <a:r>
              <a:rPr lang="en-US" sz="1600" b="1" dirty="0" err="1" smtClean="0">
                <a:latin typeface="Times New Roman" pitchFamily="18" charset="0"/>
                <a:cs typeface="Times New Roman" pitchFamily="18" charset="0"/>
              </a:rPr>
              <a:t>Normalising</a:t>
            </a:r>
            <a:r>
              <a:rPr lang="en-US" sz="1600" b="1" dirty="0" smtClean="0">
                <a:latin typeface="Times New Roman" pitchFamily="18" charset="0"/>
                <a:cs typeface="Times New Roman" pitchFamily="18" charset="0"/>
              </a:rPr>
              <a:t>: To make data comparable across </a:t>
            </a:r>
            <a:r>
              <a:rPr lang="en-US" sz="1600" b="1" dirty="0" err="1" smtClean="0">
                <a:latin typeface="Times New Roman" pitchFamily="18" charset="0"/>
                <a:cs typeface="Times New Roman" pitchFamily="18" charset="0"/>
              </a:rPr>
              <a:t>indicatorsn</a:t>
            </a:r>
            <a:r>
              <a:rPr lang="en-US" sz="1600" b="1" dirty="0" smtClean="0">
                <a:latin typeface="Times New Roman" pitchFamily="18" charset="0"/>
                <a:cs typeface="Times New Roman" pitchFamily="18" charset="0"/>
              </a:rPr>
              <a:t> state-wise data value of each of the priority </a:t>
            </a:r>
            <a:r>
              <a:rPr lang="en-US" sz="1600" dirty="0" smtClean="0">
                <a:latin typeface="Times New Roman" pitchFamily="18" charset="0"/>
                <a:cs typeface="Times New Roman" pitchFamily="18" charset="0"/>
              </a:rPr>
              <a:t>Indicators were rescaled from its raw form into a score ranging from 0 to 100.</a:t>
            </a:r>
          </a:p>
          <a:p>
            <a:r>
              <a:rPr lang="en-US" sz="1600" dirty="0" smtClean="0"/>
              <a:t>For indicators where increasing value means better performance </a:t>
            </a:r>
          </a:p>
          <a:p>
            <a:r>
              <a:rPr lang="en-US" sz="1600" dirty="0" smtClean="0"/>
              <a:t>Score x’ was computed as follows:</a:t>
            </a:r>
          </a:p>
          <a:p>
            <a:endParaRPr lang="en-US" sz="1600" dirty="0" smtClean="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endParaRPr lang="en-US" sz="1600" dirty="0" smtClean="0">
              <a:latin typeface="Times New Roman" pitchFamily="18" charset="0"/>
              <a:cs typeface="Times New Roman" pitchFamily="18" charset="0"/>
            </a:endParaRPr>
          </a:p>
          <a:p>
            <a:r>
              <a:rPr lang="en-US" sz="1600" dirty="0" smtClean="0"/>
              <a:t>For indicators where decreasing value means better performance </a:t>
            </a:r>
          </a:p>
          <a:p>
            <a:r>
              <a:rPr lang="en-US" sz="1600" dirty="0" smtClean="0"/>
              <a:t>Score x’ was computed as follows:</a:t>
            </a:r>
          </a:p>
          <a:p>
            <a:endParaRPr lang="en-US" sz="16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1600200" y="4267200"/>
            <a:ext cx="3124200" cy="735106"/>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1600201" y="5867400"/>
            <a:ext cx="3276600" cy="658613"/>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8" name="Table 5"/>
          <p:cNvGraphicFramePr>
            <a:graphicFrameLocks noGrp="1"/>
          </p:cNvGraphicFramePr>
          <p:nvPr/>
        </p:nvGraphicFramePr>
        <p:xfrm>
          <a:off x="0" y="296100"/>
          <a:ext cx="9143999" cy="6333300"/>
        </p:xfrm>
        <a:graphic>
          <a:graphicData uri="http://schemas.openxmlformats.org/drawingml/2006/table">
            <a:tbl>
              <a:tblPr>
                <a:tableStyleId>{775DCB02-9BB8-47FD-8907-85C794F793BA}</a:tableStyleId>
              </a:tblPr>
              <a:tblGrid>
                <a:gridCol w="1219200"/>
                <a:gridCol w="2895600"/>
                <a:gridCol w="457200"/>
                <a:gridCol w="685800"/>
                <a:gridCol w="944936"/>
                <a:gridCol w="960064"/>
                <a:gridCol w="914400"/>
                <a:gridCol w="1066799"/>
              </a:tblGrid>
              <a:tr h="735561">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Goals</a:t>
                      </a:r>
                      <a:endParaRPr lang="en-US" sz="2400" b="1" dirty="0">
                        <a:latin typeface="Times New Roman" pitchFamily="18" charset="0"/>
                        <a:ea typeface="Times New Roman"/>
                        <a:cs typeface="Times New Roman" pitchFamily="18" charset="0"/>
                      </a:endParaRPr>
                    </a:p>
                  </a:txBody>
                  <a:tcPr marL="68580" marR="68580" marT="0" marB="0" anchor="ctr"/>
                </a:tc>
                <a:tc gridSpan="2">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Indicators with Score</a:t>
                      </a:r>
                      <a:endParaRPr lang="en-US" sz="2400" b="1" dirty="0">
                        <a:latin typeface="Times New Roman" pitchFamily="18" charset="0"/>
                        <a:ea typeface="Times New Roman"/>
                        <a:cs typeface="Times New Roman" pitchFamily="18" charset="0"/>
                      </a:endParaRPr>
                    </a:p>
                  </a:txBody>
                  <a:tcPr marL="68580" marR="68580" marT="0" marB="0" anchor="ctr"/>
                </a:tc>
                <a:tc hMerge="1">
                  <a:txBody>
                    <a:bodyPr/>
                    <a:lstStyle/>
                    <a:p>
                      <a:endParaRPr lang="en-US" sz="3200" dirty="0">
                        <a:latin typeface="Times New Roman" pitchFamily="18" charset="0"/>
                        <a:cs typeface="Times New Roman" pitchFamily="18" charset="0"/>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Index  Score</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Mizoram Rank</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Category</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Top Position</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Bottom</a:t>
                      </a:r>
                      <a:endParaRPr lang="en-US" sz="2400" b="1" dirty="0">
                        <a:latin typeface="Times New Roman" pitchFamily="18" charset="0"/>
                        <a:ea typeface="Times New Roman"/>
                        <a:cs typeface="Times New Roman" pitchFamily="18" charset="0"/>
                      </a:endParaRPr>
                    </a:p>
                  </a:txBody>
                  <a:tcPr marL="68580" marR="68580" marT="0" marB="0" anchor="ctr"/>
                </a:tc>
              </a:tr>
              <a:tr h="735561">
                <a:tc rowSpan="5">
                  <a:txBody>
                    <a:bodyPr/>
                    <a:lstStyle/>
                    <a:p>
                      <a:pPr marL="0" marR="0" algn="l">
                        <a:lnSpc>
                          <a:spcPct val="115000"/>
                        </a:lnSpc>
                        <a:spcBef>
                          <a:spcPts val="0"/>
                        </a:spcBef>
                        <a:spcAft>
                          <a:spcPts val="0"/>
                        </a:spcAft>
                      </a:pPr>
                      <a:r>
                        <a:rPr lang="en-US" sz="2000" b="1" dirty="0">
                          <a:latin typeface="Times New Roman" pitchFamily="18" charset="0"/>
                          <a:cs typeface="Times New Roman" pitchFamily="18" charset="0"/>
                        </a:rPr>
                        <a:t>SDG 1 : No Poverty</a:t>
                      </a:r>
                      <a:endParaRPr lang="en-US" sz="2000" b="1" dirty="0">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1600" dirty="0">
                          <a:latin typeface="Times New Roman" pitchFamily="18" charset="0"/>
                          <a:cs typeface="Times New Roman" pitchFamily="18" charset="0"/>
                        </a:rPr>
                        <a:t>1. Percentage of people living below National BPL.</a:t>
                      </a:r>
                      <a:endParaRPr lang="en-US" sz="1600" b="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67</a:t>
                      </a:r>
                      <a:endParaRPr lang="en-US" sz="1400" b="0" dirty="0">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71</a:t>
                      </a:r>
                      <a:endParaRPr lang="en-US" sz="1400" b="0" dirty="0">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2nd</a:t>
                      </a:r>
                      <a:endParaRPr lang="en-US" sz="1400" b="0" dirty="0">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Front Runner</a:t>
                      </a:r>
                      <a:endParaRPr lang="en-US" sz="1400" b="0" dirty="0">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Tamil Nadu</a:t>
                      </a:r>
                      <a:endParaRPr lang="en-US" sz="1400" b="0" dirty="0">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Jharkhand</a:t>
                      </a:r>
                      <a:endParaRPr lang="en-US" sz="1400" b="0" dirty="0">
                        <a:latin typeface="Times New Roman" pitchFamily="18" charset="0"/>
                        <a:ea typeface="Times New Roman"/>
                        <a:cs typeface="Times New Roman" pitchFamily="18" charset="0"/>
                      </a:endParaRPr>
                    </a:p>
                  </a:txBody>
                  <a:tcPr marL="68580" marR="68580" marT="0" marB="0" anchor="ctr"/>
                </a:tc>
              </a:tr>
              <a:tr h="1103340">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l">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2. Percentage of Household with any usual member covered by any health scheme or insurance.</a:t>
                      </a:r>
                      <a:endParaRPr lang="en-US" sz="1600" b="0" dirty="0">
                        <a:solidFill>
                          <a:srgbClr val="FF0000"/>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FF0000"/>
                          </a:solidFill>
                          <a:latin typeface="Times New Roman" pitchFamily="18" charset="0"/>
                          <a:cs typeface="Times New Roman" pitchFamily="18" charset="0"/>
                        </a:rPr>
                        <a:t>43</a:t>
                      </a:r>
                      <a:endParaRPr lang="en-US" sz="1400" b="0" dirty="0">
                        <a:solidFill>
                          <a:srgbClr val="FF0000"/>
                        </a:solidFill>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200570">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l">
                        <a:lnSpc>
                          <a:spcPct val="115000"/>
                        </a:lnSpc>
                        <a:spcBef>
                          <a:spcPts val="0"/>
                        </a:spcBef>
                        <a:spcAft>
                          <a:spcPts val="0"/>
                        </a:spcAft>
                      </a:pPr>
                      <a:r>
                        <a:rPr lang="en-US" sz="1600" dirty="0">
                          <a:latin typeface="Times New Roman" pitchFamily="18" charset="0"/>
                          <a:cs typeface="Times New Roman" pitchFamily="18" charset="0"/>
                        </a:rPr>
                        <a:t>3. Person provided employment as a percentage of persons who demanded employment under MNREGA.</a:t>
                      </a:r>
                      <a:endParaRPr lang="en-US" sz="1600" b="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100</a:t>
                      </a:r>
                      <a:endParaRPr lang="en-US" sz="1400" b="0" dirty="0">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454928">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l">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4. Proportion of the Population (out of total eligible population receiving social protection benefits under Maternity benefits (%).</a:t>
                      </a:r>
                      <a:endParaRPr lang="en-US" sz="1600" b="0" dirty="0">
                        <a:solidFill>
                          <a:srgbClr val="FF0000"/>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FF0000"/>
                          </a:solidFill>
                          <a:latin typeface="Times New Roman" pitchFamily="18" charset="0"/>
                          <a:cs typeface="Times New Roman" pitchFamily="18" charset="0"/>
                        </a:rPr>
                        <a:t>47</a:t>
                      </a:r>
                      <a:endParaRPr lang="en-US" sz="1400" b="0" dirty="0">
                        <a:solidFill>
                          <a:srgbClr val="FF0000"/>
                        </a:solidFill>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103340">
                <a:tc vMerge="1">
                  <a:txBody>
                    <a:bodyPr/>
                    <a:lstStyle/>
                    <a:p>
                      <a:pPr marL="0" marR="0" algn="l">
                        <a:lnSpc>
                          <a:spcPct val="115000"/>
                        </a:lnSpc>
                        <a:spcBef>
                          <a:spcPts val="0"/>
                        </a:spcBef>
                        <a:spcAft>
                          <a:spcPts val="0"/>
                        </a:spcAft>
                      </a:pPr>
                      <a:endParaRPr lang="en-US" sz="1100" dirty="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l">
                        <a:lnSpc>
                          <a:spcPct val="115000"/>
                        </a:lnSpc>
                        <a:spcBef>
                          <a:spcPts val="0"/>
                        </a:spcBef>
                        <a:spcAft>
                          <a:spcPts val="0"/>
                        </a:spcAft>
                      </a:pPr>
                      <a:r>
                        <a:rPr lang="en-US" sz="1600" dirty="0">
                          <a:latin typeface="Times New Roman" pitchFamily="18" charset="0"/>
                          <a:cs typeface="Times New Roman" pitchFamily="18" charset="0"/>
                        </a:rPr>
                        <a:t>5. Number of Homeless households per 10,000 households.</a:t>
                      </a:r>
                      <a:endParaRPr lang="en-US" sz="1600" b="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99</a:t>
                      </a:r>
                      <a:endParaRPr lang="en-US" sz="1400" b="0" dirty="0">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09" name="Table 1"/>
          <p:cNvGraphicFramePr>
            <a:graphicFrameLocks noGrp="1"/>
          </p:cNvGraphicFramePr>
          <p:nvPr/>
        </p:nvGraphicFramePr>
        <p:xfrm>
          <a:off x="1" y="217476"/>
          <a:ext cx="9143998" cy="6335724"/>
        </p:xfrm>
        <a:graphic>
          <a:graphicData uri="http://schemas.openxmlformats.org/drawingml/2006/table">
            <a:tbl>
              <a:tblPr>
                <a:tableStyleId>{775DCB02-9BB8-47FD-8907-85C794F793BA}</a:tableStyleId>
              </a:tblPr>
              <a:tblGrid>
                <a:gridCol w="1219199"/>
                <a:gridCol w="2667000"/>
                <a:gridCol w="533400"/>
                <a:gridCol w="685800"/>
                <a:gridCol w="990600"/>
                <a:gridCol w="1034640"/>
                <a:gridCol w="838899"/>
                <a:gridCol w="1174460"/>
              </a:tblGrid>
              <a:tr h="838383">
                <a:tc>
                  <a:txBody>
                    <a:bodyPr/>
                    <a:lstStyle/>
                    <a:p>
                      <a:pPr marL="0" marR="0" algn="ctr">
                        <a:lnSpc>
                          <a:spcPct val="115000"/>
                        </a:lnSpc>
                        <a:spcBef>
                          <a:spcPts val="0"/>
                        </a:spcBef>
                        <a:spcAft>
                          <a:spcPts val="0"/>
                        </a:spcAft>
                      </a:pPr>
                      <a:endParaRPr lang="en-US" sz="1600" b="1" dirty="0">
                        <a:latin typeface="Times New Roman" pitchFamily="18" charset="0"/>
                        <a:cs typeface="Times New Roman" pitchFamily="18" charset="0"/>
                      </a:endParaRPr>
                    </a:p>
                    <a:p>
                      <a:pPr marL="0" marR="0" algn="ctr">
                        <a:lnSpc>
                          <a:spcPct val="115000"/>
                        </a:lnSpc>
                        <a:spcBef>
                          <a:spcPts val="0"/>
                        </a:spcBef>
                        <a:spcAft>
                          <a:spcPts val="0"/>
                        </a:spcAft>
                      </a:pPr>
                      <a:r>
                        <a:rPr lang="en-US" sz="1600" b="1" dirty="0">
                          <a:latin typeface="Times New Roman" pitchFamily="18" charset="0"/>
                          <a:cs typeface="Times New Roman" pitchFamily="18" charset="0"/>
                        </a:rPr>
                        <a:t>Goals</a:t>
                      </a:r>
                      <a:endParaRPr lang="en-US" sz="2400" b="1" dirty="0">
                        <a:latin typeface="Times New Roman" pitchFamily="18" charset="0"/>
                        <a:ea typeface="Times New Roman"/>
                        <a:cs typeface="Times New Roman" pitchFamily="18" charset="0"/>
                      </a:endParaRPr>
                    </a:p>
                  </a:txBody>
                  <a:tcPr marL="68580" marR="68580" marT="0" marB="0" anchor="ctr"/>
                </a:tc>
                <a:tc gridSpan="2">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Indicators with Score</a:t>
                      </a:r>
                      <a:endParaRPr lang="en-US" sz="2400" b="1" dirty="0">
                        <a:latin typeface="Times New Roman" pitchFamily="18" charset="0"/>
                        <a:ea typeface="Times New Roman"/>
                        <a:cs typeface="Times New Roman" pitchFamily="18" charset="0"/>
                      </a:endParaRPr>
                    </a:p>
                  </a:txBody>
                  <a:tcPr marL="68580" marR="68580" marT="0" marB="0" anchor="ctr"/>
                </a:tc>
                <a:tc hMerge="1">
                  <a:txBody>
                    <a:bodyPr/>
                    <a:lstStyle/>
                    <a:p>
                      <a:endParaRPr lang="en-US" sz="3200" dirty="0">
                        <a:latin typeface="Times New Roman" pitchFamily="18" charset="0"/>
                        <a:cs typeface="Times New Roman" pitchFamily="18" charset="0"/>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Index  Score</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Mizoram Rank</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Category</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Top Position</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Bottom</a:t>
                      </a:r>
                      <a:endParaRPr lang="en-US" sz="2400" b="1" dirty="0">
                        <a:latin typeface="Times New Roman" pitchFamily="18" charset="0"/>
                        <a:ea typeface="Times New Roman"/>
                        <a:cs typeface="Times New Roman" pitchFamily="18" charset="0"/>
                      </a:endParaRPr>
                    </a:p>
                  </a:txBody>
                  <a:tcPr marL="68580" marR="68580" marT="0" marB="0" anchor="ctr"/>
                </a:tc>
              </a:tr>
              <a:tr h="1931513">
                <a:tc rowSpan="4">
                  <a:txBody>
                    <a:bodyPr/>
                    <a:lstStyle/>
                    <a:p>
                      <a:pPr marL="0" marR="0" algn="l">
                        <a:lnSpc>
                          <a:spcPct val="115000"/>
                        </a:lnSpc>
                        <a:spcBef>
                          <a:spcPts val="0"/>
                        </a:spcBef>
                        <a:spcAft>
                          <a:spcPts val="0"/>
                        </a:spcAft>
                      </a:pPr>
                      <a:r>
                        <a:rPr lang="en-US" sz="2000" b="1" dirty="0">
                          <a:latin typeface="Times New Roman" pitchFamily="18" charset="0"/>
                          <a:cs typeface="Times New Roman" pitchFamily="18" charset="0"/>
                        </a:rPr>
                        <a:t>SDG 2 : Zero</a:t>
                      </a:r>
                      <a:r>
                        <a:rPr lang="en-US" sz="2000" b="1" baseline="0" dirty="0">
                          <a:latin typeface="Times New Roman" pitchFamily="18" charset="0"/>
                          <a:cs typeface="Times New Roman" pitchFamily="18" charset="0"/>
                        </a:rPr>
                        <a:t> Hunger</a:t>
                      </a:r>
                      <a:endParaRPr lang="en-US" sz="2000" b="1" dirty="0">
                        <a:solidFill>
                          <a:schemeClr val="tx1"/>
                        </a:solidFill>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1600" dirty="0">
                          <a:latin typeface="Times New Roman" pitchFamily="18" charset="0"/>
                          <a:cs typeface="Times New Roman" pitchFamily="18" charset="0"/>
                        </a:rPr>
                        <a:t>1. Ratio of rural household covered under Public Distribution System to rural households where monthly income of highest earning member is less than Rs. 5,000.</a:t>
                      </a:r>
                      <a:endParaRPr lang="en-US" sz="1600" dirty="0">
                        <a:solidFill>
                          <a:schemeClr val="tx1"/>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72</a:t>
                      </a:r>
                      <a:endParaRPr lang="en-US" sz="1600" dirty="0">
                        <a:latin typeface="Times New Roman" pitchFamily="18" charset="0"/>
                        <a:ea typeface="Times New Roman"/>
                        <a:cs typeface="Times New Roman" pitchFamily="18" charset="0"/>
                      </a:endParaRPr>
                    </a:p>
                  </a:txBody>
                  <a:tcPr marL="68580" marR="68580" marT="0" marB="0" anchor="ctr"/>
                </a:tc>
                <a:tc rowSpan="4">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69</a:t>
                      </a:r>
                      <a:endParaRPr lang="en-US" sz="1600" dirty="0">
                        <a:latin typeface="Times New Roman" pitchFamily="18" charset="0"/>
                        <a:ea typeface="Times New Roman"/>
                        <a:cs typeface="Times New Roman" pitchFamily="18" charset="0"/>
                      </a:endParaRPr>
                    </a:p>
                  </a:txBody>
                  <a:tcPr marL="68580" marR="68580" marT="0" marB="0" anchor="ctr"/>
                </a:tc>
                <a:tc rowSpan="4">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5th</a:t>
                      </a:r>
                      <a:endParaRPr lang="en-US" sz="1600" dirty="0">
                        <a:latin typeface="Times New Roman" pitchFamily="18" charset="0"/>
                        <a:ea typeface="Times New Roman"/>
                        <a:cs typeface="Times New Roman" pitchFamily="18" charset="0"/>
                      </a:endParaRPr>
                    </a:p>
                  </a:txBody>
                  <a:tcPr marL="68580" marR="68580" marT="0" marB="0" anchor="ctr"/>
                </a:tc>
                <a:tc rowSpan="4">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Front Runner</a:t>
                      </a:r>
                      <a:endParaRPr lang="en-US" sz="1600" dirty="0">
                        <a:latin typeface="Times New Roman" pitchFamily="18" charset="0"/>
                        <a:ea typeface="Times New Roman"/>
                        <a:cs typeface="Times New Roman" pitchFamily="18" charset="0"/>
                      </a:endParaRPr>
                    </a:p>
                  </a:txBody>
                  <a:tcPr marL="68580" marR="68580" marT="0" marB="0" anchor="ctr"/>
                </a:tc>
                <a:tc rowSpan="4">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Goa</a:t>
                      </a:r>
                      <a:endParaRPr lang="en-US" sz="1600" dirty="0">
                        <a:latin typeface="Times New Roman" pitchFamily="18" charset="0"/>
                        <a:ea typeface="Times New Roman"/>
                        <a:cs typeface="Times New Roman" pitchFamily="18" charset="0"/>
                      </a:endParaRPr>
                    </a:p>
                  </a:txBody>
                  <a:tcPr marL="68580" marR="68580" marT="0" marB="0" anchor="ctr"/>
                </a:tc>
                <a:tc rowSpan="4">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Jharkhand</a:t>
                      </a:r>
                      <a:endParaRPr lang="en-US" sz="1600" dirty="0">
                        <a:latin typeface="Times New Roman" pitchFamily="18" charset="0"/>
                        <a:ea typeface="Times New Roman"/>
                        <a:cs typeface="Times New Roman" pitchFamily="18" charset="0"/>
                      </a:endParaRPr>
                    </a:p>
                  </a:txBody>
                  <a:tcPr marL="68580" marR="68580" marT="0" marB="0" anchor="ctr"/>
                </a:tc>
              </a:tr>
              <a:tr h="1040103">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l">
                        <a:lnSpc>
                          <a:spcPct val="115000"/>
                        </a:lnSpc>
                        <a:spcBef>
                          <a:spcPts val="0"/>
                        </a:spcBef>
                        <a:spcAft>
                          <a:spcPts val="0"/>
                        </a:spcAft>
                      </a:pPr>
                      <a:r>
                        <a:rPr lang="en-US" sz="1600" dirty="0">
                          <a:latin typeface="Times New Roman" pitchFamily="18" charset="0"/>
                          <a:cs typeface="Times New Roman" pitchFamily="18" charset="0"/>
                        </a:rPr>
                        <a:t>2. Percentage children under age 5 years who are stunted.</a:t>
                      </a:r>
                      <a:endParaRPr lang="en-US" sz="1600" dirty="0">
                        <a:solidFill>
                          <a:schemeClr val="tx1"/>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74</a:t>
                      </a:r>
                      <a:endParaRPr lang="en-US" sz="1600">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114267">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l">
                        <a:lnSpc>
                          <a:spcPct val="115000"/>
                        </a:lnSpc>
                        <a:spcBef>
                          <a:spcPts val="0"/>
                        </a:spcBef>
                        <a:spcAft>
                          <a:spcPts val="0"/>
                        </a:spcAft>
                      </a:pPr>
                      <a:r>
                        <a:rPr lang="en-US" sz="1600" dirty="0">
                          <a:latin typeface="Times New Roman" pitchFamily="18" charset="0"/>
                          <a:cs typeface="Times New Roman" pitchFamily="18" charset="0"/>
                        </a:rPr>
                        <a:t>3. Percentage of Pregnant women aged 15-49 yrs who are Anemic.</a:t>
                      </a:r>
                      <a:endParaRPr lang="en-US" sz="1600" dirty="0">
                        <a:solidFill>
                          <a:schemeClr val="tx1"/>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98</a:t>
                      </a:r>
                      <a:endParaRPr lang="en-US" sz="1600" dirty="0">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411458">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l">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4. Rice, Wheat and Coarse cereals produced annually per unit area.</a:t>
                      </a:r>
                      <a:endParaRPr lang="en-US" sz="1600" dirty="0">
                        <a:solidFill>
                          <a:srgbClr val="FF0000"/>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33</a:t>
                      </a:r>
                      <a:endParaRPr lang="en-US" sz="1600" dirty="0">
                        <a:solidFill>
                          <a:srgbClr val="FF0000"/>
                        </a:solidFill>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10" name="Table 5"/>
          <p:cNvGraphicFramePr>
            <a:graphicFrameLocks noGrp="1"/>
          </p:cNvGraphicFramePr>
          <p:nvPr/>
        </p:nvGraphicFramePr>
        <p:xfrm>
          <a:off x="-2" y="219530"/>
          <a:ext cx="9144001" cy="6409870"/>
        </p:xfrm>
        <a:graphic>
          <a:graphicData uri="http://schemas.openxmlformats.org/drawingml/2006/table">
            <a:tbl>
              <a:tblPr>
                <a:tableStyleId>{775DCB02-9BB8-47FD-8907-85C794F793BA}</a:tableStyleId>
              </a:tblPr>
              <a:tblGrid>
                <a:gridCol w="1219202"/>
                <a:gridCol w="2667000"/>
                <a:gridCol w="533400"/>
                <a:gridCol w="685800"/>
                <a:gridCol w="990600"/>
                <a:gridCol w="1034640"/>
                <a:gridCol w="838899"/>
                <a:gridCol w="1174460"/>
              </a:tblGrid>
              <a:tr h="883522">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Goals</a:t>
                      </a:r>
                      <a:endParaRPr lang="en-US" sz="2400" b="1" dirty="0">
                        <a:latin typeface="Times New Roman" pitchFamily="18" charset="0"/>
                        <a:ea typeface="Times New Roman"/>
                        <a:cs typeface="Times New Roman" pitchFamily="18" charset="0"/>
                      </a:endParaRPr>
                    </a:p>
                  </a:txBody>
                  <a:tcPr marL="68580" marR="68580" marT="0" marB="0" anchor="ctr"/>
                </a:tc>
                <a:tc gridSpan="2">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Indicators with Score</a:t>
                      </a:r>
                      <a:endParaRPr lang="en-US" sz="2400" b="1" dirty="0">
                        <a:latin typeface="Times New Roman" pitchFamily="18" charset="0"/>
                        <a:ea typeface="Times New Roman"/>
                        <a:cs typeface="Times New Roman" pitchFamily="18" charset="0"/>
                      </a:endParaRPr>
                    </a:p>
                  </a:txBody>
                  <a:tcPr marL="68580" marR="68580" marT="0" marB="0" anchor="ctr"/>
                </a:tc>
                <a:tc hMerge="1">
                  <a:txBody>
                    <a:bodyPr/>
                    <a:lstStyle/>
                    <a:p>
                      <a:endParaRPr lang="en-US" sz="3200" dirty="0">
                        <a:latin typeface="Times New Roman" pitchFamily="18" charset="0"/>
                        <a:cs typeface="Times New Roman" pitchFamily="18" charset="0"/>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Index  Score</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Mizoram Rank</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Category</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Top Position</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Bottom</a:t>
                      </a:r>
                      <a:endParaRPr lang="en-US" sz="2400" b="1" dirty="0">
                        <a:latin typeface="Times New Roman" pitchFamily="18" charset="0"/>
                        <a:ea typeface="Times New Roman"/>
                        <a:cs typeface="Times New Roman" pitchFamily="18" charset="0"/>
                      </a:endParaRPr>
                    </a:p>
                  </a:txBody>
                  <a:tcPr marL="68580" marR="68580" marT="0" marB="0" anchor="ctr"/>
                </a:tc>
              </a:tr>
              <a:tr h="869078">
                <a:tc rowSpan="5">
                  <a:txBody>
                    <a:bodyPr/>
                    <a:lstStyle/>
                    <a:p>
                      <a:pPr marL="0" marR="0" indent="0" algn="l" defTabSz="914400" rtl="0" eaLnBrk="1" fontAlgn="auto" latinLnBrk="0" hangingPunct="1">
                        <a:lnSpc>
                          <a:spcPct val="115000"/>
                        </a:lnSpc>
                        <a:spcBef>
                          <a:spcPts val="0"/>
                        </a:spcBef>
                        <a:spcAft>
                          <a:spcPts val="0"/>
                        </a:spcAft>
                        <a:buClrTx/>
                        <a:buSzTx/>
                        <a:buFontTx/>
                        <a:buNone/>
                      </a:pPr>
                      <a:r>
                        <a:rPr lang="en-US" sz="2000" b="1" dirty="0">
                          <a:latin typeface="Times New Roman" pitchFamily="18" charset="0"/>
                          <a:cs typeface="Times New Roman" pitchFamily="18" charset="0"/>
                        </a:rPr>
                        <a:t>SDG </a:t>
                      </a:r>
                      <a:r>
                        <a:rPr lang="en-US" sz="2000" b="1" u="none" dirty="0">
                          <a:latin typeface="Times New Roman" pitchFamily="18" charset="0"/>
                          <a:cs typeface="Times New Roman" pitchFamily="18" charset="0"/>
                        </a:rPr>
                        <a:t>3:</a:t>
                      </a:r>
                      <a:r>
                        <a:rPr kumimoji="0" lang="en-US" sz="2000" b="1" u="none" strike="noStrike" kern="1200" dirty="0">
                          <a:latin typeface="Times New Roman" pitchFamily="18" charset="0"/>
                          <a:cs typeface="Times New Roman" pitchFamily="18" charset="0"/>
                        </a:rPr>
                        <a:t>Good Health and Well-being</a:t>
                      </a:r>
                      <a:endParaRPr kumimoji="0" lang="en-US" sz="2000" b="1" u="none" kern="1200" dirty="0">
                        <a:latin typeface="Times New Roman" pitchFamily="18" charset="0"/>
                        <a:cs typeface="Times New Roman" pitchFamily="18" charset="0"/>
                      </a:endParaRPr>
                    </a:p>
                    <a:p>
                      <a:pPr marL="0" marR="0" algn="l">
                        <a:lnSpc>
                          <a:spcPct val="115000"/>
                        </a:lnSpc>
                        <a:spcBef>
                          <a:spcPts val="0"/>
                        </a:spcBef>
                        <a:spcAft>
                          <a:spcPts val="0"/>
                        </a:spcAft>
                      </a:pPr>
                      <a:endParaRPr lang="en-US" sz="3200" dirty="0">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endParaRPr lang="en-US" sz="1600" dirty="0">
                        <a:solidFill>
                          <a:srgbClr val="FF0000"/>
                        </a:solidFill>
                        <a:latin typeface="Times New Roman" pitchFamily="18" charset="0"/>
                        <a:cs typeface="Times New Roman" pitchFamily="18" charset="0"/>
                      </a:endParaRPr>
                    </a:p>
                    <a:p>
                      <a:pPr marL="0" marR="0" algn="l">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1. Maternal Mortality Ratio</a:t>
                      </a:r>
                      <a:endParaRPr lang="en-US" sz="1600" b="0" dirty="0">
                        <a:solidFill>
                          <a:srgbClr val="FF0000"/>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endParaRPr lang="en-US" sz="1600" dirty="0">
                        <a:solidFill>
                          <a:srgbClr val="FF0000"/>
                        </a:solidFill>
                        <a:latin typeface="Times New Roman" pitchFamily="18" charset="0"/>
                        <a:cs typeface="Times New Roman" pitchFamily="18" charset="0"/>
                      </a:endParaRPr>
                    </a:p>
                    <a:p>
                      <a:pPr marL="0" marR="0" algn="ctr">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Null</a:t>
                      </a:r>
                      <a:endParaRPr lang="en-US" sz="1600" b="0" dirty="0">
                        <a:solidFill>
                          <a:srgbClr val="FF0000"/>
                        </a:solidFill>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endParaRPr lang="en-US" sz="1600" dirty="0">
                        <a:latin typeface="Times New Roman" pitchFamily="18" charset="0"/>
                        <a:cs typeface="Times New Roman" pitchFamily="18" charset="0"/>
                      </a:endParaRPr>
                    </a:p>
                    <a:p>
                      <a:pPr marL="0" marR="0" algn="ctr">
                        <a:lnSpc>
                          <a:spcPct val="115000"/>
                        </a:lnSpc>
                        <a:spcBef>
                          <a:spcPts val="0"/>
                        </a:spcBef>
                        <a:spcAft>
                          <a:spcPts val="0"/>
                        </a:spcAft>
                      </a:pPr>
                      <a:r>
                        <a:rPr lang="en-US" sz="1600" dirty="0">
                          <a:latin typeface="Times New Roman" pitchFamily="18" charset="0"/>
                          <a:cs typeface="Times New Roman" pitchFamily="18" charset="0"/>
                        </a:rPr>
                        <a:t>53</a:t>
                      </a:r>
                      <a:endParaRPr lang="en-US" sz="1600" b="0" dirty="0">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endParaRPr lang="en-US" sz="1600" dirty="0">
                        <a:latin typeface="Times New Roman" pitchFamily="18" charset="0"/>
                        <a:cs typeface="Times New Roman" pitchFamily="18" charset="0"/>
                      </a:endParaRPr>
                    </a:p>
                    <a:p>
                      <a:pPr marL="0" marR="0" algn="ctr">
                        <a:lnSpc>
                          <a:spcPct val="115000"/>
                        </a:lnSpc>
                        <a:spcBef>
                          <a:spcPts val="0"/>
                        </a:spcBef>
                        <a:spcAft>
                          <a:spcPts val="0"/>
                        </a:spcAft>
                      </a:pPr>
                      <a:r>
                        <a:rPr lang="en-US" sz="1600" dirty="0">
                          <a:latin typeface="Times New Roman" pitchFamily="18" charset="0"/>
                          <a:cs typeface="Times New Roman" pitchFamily="18" charset="0"/>
                        </a:rPr>
                        <a:t>14</a:t>
                      </a:r>
                      <a:r>
                        <a:rPr lang="en-US" sz="1600" baseline="30000" dirty="0">
                          <a:latin typeface="Times New Roman" pitchFamily="18" charset="0"/>
                          <a:cs typeface="Times New Roman" pitchFamily="18" charset="0"/>
                        </a:rPr>
                        <a:t>th</a:t>
                      </a:r>
                      <a:endParaRPr lang="en-US" sz="1600" b="0" dirty="0">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endParaRPr lang="en-US" sz="1600" dirty="0">
                        <a:latin typeface="Times New Roman" pitchFamily="18" charset="0"/>
                        <a:cs typeface="Times New Roman" pitchFamily="18" charset="0"/>
                      </a:endParaRPr>
                    </a:p>
                    <a:p>
                      <a:pPr marL="0" marR="0" algn="ctr">
                        <a:lnSpc>
                          <a:spcPct val="115000"/>
                        </a:lnSpc>
                        <a:spcBef>
                          <a:spcPts val="0"/>
                        </a:spcBef>
                        <a:spcAft>
                          <a:spcPts val="0"/>
                        </a:spcAft>
                      </a:pPr>
                      <a:r>
                        <a:rPr lang="en-US" sz="1600" dirty="0">
                          <a:latin typeface="Times New Roman" pitchFamily="18" charset="0"/>
                          <a:cs typeface="Times New Roman" pitchFamily="18" charset="0"/>
                        </a:rPr>
                        <a:t>Performer</a:t>
                      </a:r>
                      <a:endParaRPr lang="en-US" sz="1600" b="0" dirty="0">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endParaRPr lang="en-US" sz="1600" dirty="0">
                        <a:latin typeface="Times New Roman" pitchFamily="18" charset="0"/>
                        <a:cs typeface="Times New Roman" pitchFamily="18" charset="0"/>
                      </a:endParaRPr>
                    </a:p>
                    <a:p>
                      <a:pPr marL="0" marR="0" algn="ctr">
                        <a:lnSpc>
                          <a:spcPct val="115000"/>
                        </a:lnSpc>
                        <a:spcBef>
                          <a:spcPts val="0"/>
                        </a:spcBef>
                        <a:spcAft>
                          <a:spcPts val="0"/>
                        </a:spcAft>
                      </a:pPr>
                      <a:r>
                        <a:rPr lang="en-US" sz="1600" dirty="0">
                          <a:latin typeface="Times New Roman" pitchFamily="18" charset="0"/>
                          <a:cs typeface="Times New Roman" pitchFamily="18" charset="0"/>
                        </a:rPr>
                        <a:t>Kerala</a:t>
                      </a:r>
                      <a:endParaRPr lang="en-US" sz="1600" b="0" dirty="0">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endParaRPr lang="en-US" sz="1600" dirty="0">
                        <a:latin typeface="Times New Roman" pitchFamily="18" charset="0"/>
                        <a:cs typeface="Times New Roman" pitchFamily="18" charset="0"/>
                      </a:endParaRPr>
                    </a:p>
                    <a:p>
                      <a:pPr marL="0" marR="0" algn="ctr">
                        <a:lnSpc>
                          <a:spcPct val="115000"/>
                        </a:lnSpc>
                        <a:spcBef>
                          <a:spcPts val="0"/>
                        </a:spcBef>
                        <a:spcAft>
                          <a:spcPts val="0"/>
                        </a:spcAft>
                      </a:pPr>
                      <a:r>
                        <a:rPr lang="en-US" sz="1600" dirty="0">
                          <a:latin typeface="Times New Roman" pitchFamily="18" charset="0"/>
                          <a:cs typeface="Times New Roman" pitchFamily="18" charset="0"/>
                        </a:rPr>
                        <a:t>Uttar Pradesh</a:t>
                      </a:r>
                      <a:endParaRPr lang="en-US" sz="1600" b="0" dirty="0">
                        <a:latin typeface="Times New Roman" pitchFamily="18" charset="0"/>
                        <a:ea typeface="Times New Roman"/>
                        <a:cs typeface="Times New Roman" pitchFamily="18" charset="0"/>
                      </a:endParaRPr>
                    </a:p>
                  </a:txBody>
                  <a:tcPr marL="68580" marR="68580" marT="0" marB="0" anchor="ctr"/>
                </a:tc>
              </a:tr>
              <a:tr h="846776">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l">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2. Under- Five mortality rate per 1,000 live births.</a:t>
                      </a:r>
                      <a:endParaRPr lang="en-US" sz="1600" b="0" dirty="0">
                        <a:solidFill>
                          <a:srgbClr val="FF0000"/>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48</a:t>
                      </a:r>
                      <a:endParaRPr lang="en-US" sz="1600" b="0" dirty="0">
                        <a:solidFill>
                          <a:srgbClr val="FF0000"/>
                        </a:solidFill>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270165">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l">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3. Percentage of children aged 12-23 months fully immunized.</a:t>
                      </a:r>
                      <a:endParaRPr lang="en-US" sz="1600" b="0" dirty="0">
                        <a:solidFill>
                          <a:srgbClr val="FF0000"/>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23</a:t>
                      </a:r>
                      <a:endParaRPr lang="en-US" sz="1600" b="0" dirty="0">
                        <a:solidFill>
                          <a:srgbClr val="FF0000"/>
                        </a:solidFill>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846776">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l">
                        <a:lnSpc>
                          <a:spcPct val="115000"/>
                        </a:lnSpc>
                        <a:spcBef>
                          <a:spcPts val="0"/>
                        </a:spcBef>
                        <a:spcAft>
                          <a:spcPts val="0"/>
                        </a:spcAft>
                      </a:pPr>
                      <a:r>
                        <a:rPr lang="en-US" sz="1600" dirty="0">
                          <a:latin typeface="Times New Roman" pitchFamily="18" charset="0"/>
                          <a:cs typeface="Times New Roman" pitchFamily="18" charset="0"/>
                        </a:rPr>
                        <a:t>4. Annual notification of TB case per lakh population.</a:t>
                      </a:r>
                      <a:endParaRPr lang="en-US" sz="1600" b="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64</a:t>
                      </a:r>
                      <a:endParaRPr lang="en-US" sz="1600" b="0" dirty="0">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693553">
                <a:tc vMerge="1">
                  <a:txBody>
                    <a:bodyPr/>
                    <a:lstStyle/>
                    <a:p>
                      <a:pPr marL="0" marR="0" algn="l">
                        <a:lnSpc>
                          <a:spcPct val="115000"/>
                        </a:lnSpc>
                        <a:spcBef>
                          <a:spcPts val="0"/>
                        </a:spcBef>
                        <a:spcAft>
                          <a:spcPts val="0"/>
                        </a:spcAft>
                      </a:pPr>
                      <a:endParaRPr lang="en-US" sz="1100" dirty="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l">
                        <a:lnSpc>
                          <a:spcPct val="115000"/>
                        </a:lnSpc>
                        <a:spcBef>
                          <a:spcPts val="0"/>
                        </a:spcBef>
                        <a:spcAft>
                          <a:spcPts val="0"/>
                        </a:spcAft>
                      </a:pPr>
                      <a:r>
                        <a:rPr lang="en-US" sz="1600" dirty="0">
                          <a:latin typeface="Times New Roman" pitchFamily="18" charset="0"/>
                          <a:cs typeface="Times New Roman" pitchFamily="18" charset="0"/>
                        </a:rPr>
                        <a:t>5. Number of governmental physicians, nurses and midwives per 1,00,000 population.</a:t>
                      </a:r>
                      <a:endParaRPr lang="en-US" sz="1600" b="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79</a:t>
                      </a:r>
                      <a:endParaRPr lang="en-US" sz="1600" b="0" dirty="0">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11" name="Table 5"/>
          <p:cNvGraphicFramePr>
            <a:graphicFrameLocks noGrp="1"/>
          </p:cNvGraphicFramePr>
          <p:nvPr/>
        </p:nvGraphicFramePr>
        <p:xfrm>
          <a:off x="0" y="76200"/>
          <a:ext cx="9144001" cy="6781800"/>
        </p:xfrm>
        <a:graphic>
          <a:graphicData uri="http://schemas.openxmlformats.org/drawingml/2006/table">
            <a:tbl>
              <a:tblPr>
                <a:tableStyleId>{775DCB02-9BB8-47FD-8907-85C794F793BA}</a:tableStyleId>
              </a:tblPr>
              <a:tblGrid>
                <a:gridCol w="1295400"/>
                <a:gridCol w="2590800"/>
                <a:gridCol w="533400"/>
                <a:gridCol w="838200"/>
                <a:gridCol w="944937"/>
                <a:gridCol w="1095686"/>
                <a:gridCol w="838899"/>
                <a:gridCol w="1006679"/>
              </a:tblGrid>
              <a:tr h="799546">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Goals</a:t>
                      </a:r>
                      <a:endParaRPr lang="en-US" sz="2400" b="1" dirty="0">
                        <a:latin typeface="Times New Roman" pitchFamily="18" charset="0"/>
                        <a:ea typeface="Times New Roman"/>
                        <a:cs typeface="Times New Roman" pitchFamily="18" charset="0"/>
                      </a:endParaRPr>
                    </a:p>
                  </a:txBody>
                  <a:tcPr marL="68580" marR="68580" marT="0" marB="0" anchor="ctr"/>
                </a:tc>
                <a:tc gridSpan="2">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Indicators with Score</a:t>
                      </a:r>
                      <a:endParaRPr lang="en-US" sz="2400" b="1" dirty="0">
                        <a:latin typeface="Times New Roman" pitchFamily="18" charset="0"/>
                        <a:ea typeface="Times New Roman"/>
                        <a:cs typeface="Times New Roman" pitchFamily="18" charset="0"/>
                      </a:endParaRPr>
                    </a:p>
                  </a:txBody>
                  <a:tcPr marL="68580" marR="68580" marT="0" marB="0" anchor="ctr"/>
                </a:tc>
                <a:tc hMerge="1">
                  <a:txBody>
                    <a:bodyPr/>
                    <a:lstStyle/>
                    <a:p>
                      <a:endParaRPr lang="en-US" sz="3200" dirty="0">
                        <a:latin typeface="Times New Roman" pitchFamily="18" charset="0"/>
                        <a:cs typeface="Times New Roman" pitchFamily="18" charset="0"/>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Index  Score</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Mizoram Rank</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Category</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a:latin typeface="Times New Roman" pitchFamily="18" charset="0"/>
                          <a:cs typeface="Times New Roman" pitchFamily="18" charset="0"/>
                        </a:rPr>
                        <a:t>Top Position</a:t>
                      </a:r>
                      <a:endParaRPr lang="en-US" sz="2400" b="1">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Bottom</a:t>
                      </a:r>
                      <a:endParaRPr lang="en-US" sz="2400" b="1" dirty="0">
                        <a:latin typeface="Times New Roman" pitchFamily="18" charset="0"/>
                        <a:ea typeface="Times New Roman"/>
                        <a:cs typeface="Times New Roman" pitchFamily="18" charset="0"/>
                      </a:endParaRPr>
                    </a:p>
                  </a:txBody>
                  <a:tcPr marL="68580" marR="68580" marT="0" marB="0" anchor="ctr"/>
                </a:tc>
              </a:tr>
              <a:tr h="1013082">
                <a:tc rowSpan="7">
                  <a:txBody>
                    <a:bodyPr/>
                    <a:lstStyle/>
                    <a:p>
                      <a:pPr marL="0" marR="0" algn="l">
                        <a:lnSpc>
                          <a:spcPct val="115000"/>
                        </a:lnSpc>
                        <a:spcBef>
                          <a:spcPts val="0"/>
                        </a:spcBef>
                        <a:spcAft>
                          <a:spcPts val="0"/>
                        </a:spcAft>
                      </a:pPr>
                      <a:r>
                        <a:rPr lang="en-US" sz="2000" b="1" dirty="0">
                          <a:latin typeface="Times New Roman" pitchFamily="18" charset="0"/>
                          <a:cs typeface="Times New Roman" pitchFamily="18" charset="0"/>
                        </a:rPr>
                        <a:t>SDG </a:t>
                      </a:r>
                      <a:r>
                        <a:rPr lang="en-US" sz="2000" b="1" dirty="0" smtClean="0">
                          <a:latin typeface="Times New Roman" pitchFamily="18" charset="0"/>
                          <a:cs typeface="Times New Roman" pitchFamily="18" charset="0"/>
                        </a:rPr>
                        <a:t>4: </a:t>
                      </a:r>
                      <a:r>
                        <a:rPr lang="en-US" sz="2000" b="1" dirty="0">
                          <a:latin typeface="Times New Roman" pitchFamily="18" charset="0"/>
                          <a:cs typeface="Times New Roman" pitchFamily="18" charset="0"/>
                        </a:rPr>
                        <a:t>Quality Education</a:t>
                      </a:r>
                      <a:endParaRPr lang="en-US" sz="2000" b="1" dirty="0">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latin typeface="Times New Roman" pitchFamily="18" charset="0"/>
                          <a:cs typeface="Times New Roman" pitchFamily="18" charset="0"/>
                        </a:rPr>
                        <a:t>1. Adjusted net enrolment ratio at Elementary (class 1-8) and secondary (class 9-10) school %.</a:t>
                      </a:r>
                      <a:endParaRPr lang="en-US" sz="14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63</a:t>
                      </a:r>
                      <a:endParaRPr lang="en-US" sz="1400">
                        <a:latin typeface="Times New Roman" pitchFamily="18" charset="0"/>
                        <a:ea typeface="Times New Roman"/>
                        <a:cs typeface="Times New Roman" pitchFamily="18" charset="0"/>
                      </a:endParaRPr>
                    </a:p>
                  </a:txBody>
                  <a:tcPr marL="68580" marR="68580" marT="0" marB="0" anchor="ctr"/>
                </a:tc>
                <a:tc rowSpan="7">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54</a:t>
                      </a:r>
                      <a:endParaRPr lang="en-US" sz="1600" dirty="0">
                        <a:latin typeface="Times New Roman" pitchFamily="18" charset="0"/>
                        <a:ea typeface="Times New Roman"/>
                        <a:cs typeface="Times New Roman" pitchFamily="18" charset="0"/>
                      </a:endParaRPr>
                    </a:p>
                  </a:txBody>
                  <a:tcPr marL="68580" marR="68580" marT="0" marB="0" anchor="ctr"/>
                </a:tc>
                <a:tc rowSpan="7">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16</a:t>
                      </a:r>
                      <a:r>
                        <a:rPr lang="en-US" sz="1600" baseline="30000" dirty="0">
                          <a:latin typeface="Times New Roman" pitchFamily="18" charset="0"/>
                          <a:cs typeface="Times New Roman" pitchFamily="18" charset="0"/>
                        </a:rPr>
                        <a:t>th</a:t>
                      </a:r>
                      <a:endParaRPr lang="en-US" sz="1600" dirty="0">
                        <a:latin typeface="Times New Roman" pitchFamily="18" charset="0"/>
                        <a:ea typeface="Times New Roman"/>
                        <a:cs typeface="Times New Roman" pitchFamily="18" charset="0"/>
                      </a:endParaRPr>
                    </a:p>
                  </a:txBody>
                  <a:tcPr marL="68580" marR="68580" marT="0" marB="0" anchor="ctr"/>
                </a:tc>
                <a:tc rowSpan="7">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Performer</a:t>
                      </a:r>
                      <a:endParaRPr lang="en-US" sz="1600" dirty="0">
                        <a:latin typeface="Times New Roman" pitchFamily="18" charset="0"/>
                        <a:ea typeface="Times New Roman"/>
                        <a:cs typeface="Times New Roman" pitchFamily="18" charset="0"/>
                      </a:endParaRPr>
                    </a:p>
                  </a:txBody>
                  <a:tcPr marL="68580" marR="68580" marT="0" marB="0" anchor="ctr"/>
                </a:tc>
                <a:tc rowSpan="7">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Kerala</a:t>
                      </a:r>
                      <a:endParaRPr lang="en-US" sz="1600" dirty="0">
                        <a:latin typeface="Times New Roman" pitchFamily="18" charset="0"/>
                        <a:ea typeface="Times New Roman"/>
                        <a:cs typeface="Times New Roman" pitchFamily="18" charset="0"/>
                      </a:endParaRPr>
                    </a:p>
                  </a:txBody>
                  <a:tcPr marL="68580" marR="68580" marT="0" marB="0" anchor="ctr"/>
                </a:tc>
                <a:tc rowSpan="7">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Bihar</a:t>
                      </a:r>
                      <a:endParaRPr lang="en-US" sz="1600" dirty="0">
                        <a:latin typeface="Times New Roman" pitchFamily="18" charset="0"/>
                        <a:ea typeface="Times New Roman"/>
                        <a:cs typeface="Times New Roman" pitchFamily="18" charset="0"/>
                      </a:endParaRPr>
                    </a:p>
                  </a:txBody>
                  <a:tcPr marL="68580" marR="68580" marT="0" marB="0" anchor="ctr"/>
                </a:tc>
              </a:tr>
              <a:tr h="1009226">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l">
                        <a:lnSpc>
                          <a:spcPct val="115000"/>
                        </a:lnSpc>
                        <a:spcBef>
                          <a:spcPts val="0"/>
                        </a:spcBef>
                        <a:spcAft>
                          <a:spcPts val="0"/>
                        </a:spcAft>
                      </a:pPr>
                      <a:r>
                        <a:rPr lang="en-US" sz="1400" dirty="0">
                          <a:solidFill>
                            <a:srgbClr val="FF0000"/>
                          </a:solidFill>
                          <a:latin typeface="Times New Roman" pitchFamily="18" charset="0"/>
                          <a:cs typeface="Times New Roman" pitchFamily="18" charset="0"/>
                        </a:rPr>
                        <a:t>2. Percentage corrects responses on learning outcomes in Language, </a:t>
                      </a:r>
                      <a:r>
                        <a:rPr lang="en-US" sz="1400" dirty="0" err="1">
                          <a:solidFill>
                            <a:srgbClr val="FF0000"/>
                          </a:solidFill>
                          <a:latin typeface="Times New Roman" pitchFamily="18" charset="0"/>
                          <a:cs typeface="Times New Roman" pitchFamily="18" charset="0"/>
                        </a:rPr>
                        <a:t>maths</a:t>
                      </a:r>
                      <a:r>
                        <a:rPr lang="en-US" sz="1400" dirty="0">
                          <a:solidFill>
                            <a:srgbClr val="FF0000"/>
                          </a:solidFill>
                          <a:latin typeface="Times New Roman" pitchFamily="18" charset="0"/>
                          <a:cs typeface="Times New Roman" pitchFamily="18" charset="0"/>
                        </a:rPr>
                        <a:t> and EVS for cl 5 Students.</a:t>
                      </a:r>
                      <a:endParaRPr lang="en-US" sz="1400" dirty="0">
                        <a:solidFill>
                          <a:srgbClr val="FF0000"/>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FF0000"/>
                          </a:solidFill>
                          <a:latin typeface="Times New Roman" pitchFamily="18" charset="0"/>
                          <a:cs typeface="Times New Roman" pitchFamily="18" charset="0"/>
                        </a:rPr>
                        <a:t>27</a:t>
                      </a:r>
                      <a:endParaRPr lang="en-US" sz="1400" dirty="0">
                        <a:solidFill>
                          <a:srgbClr val="FF0000"/>
                        </a:solidFill>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009226">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l">
                        <a:lnSpc>
                          <a:spcPct val="115000"/>
                        </a:lnSpc>
                        <a:spcBef>
                          <a:spcPts val="0"/>
                        </a:spcBef>
                        <a:spcAft>
                          <a:spcPts val="0"/>
                        </a:spcAft>
                      </a:pPr>
                      <a:r>
                        <a:rPr lang="en-US" sz="1400" dirty="0">
                          <a:solidFill>
                            <a:srgbClr val="FF0000"/>
                          </a:solidFill>
                          <a:latin typeface="Times New Roman" pitchFamily="18" charset="0"/>
                          <a:cs typeface="Times New Roman" pitchFamily="18" charset="0"/>
                        </a:rPr>
                        <a:t>3. Percentage corrects responses on learning outcomes in Language, </a:t>
                      </a:r>
                      <a:r>
                        <a:rPr lang="en-US" sz="1400" dirty="0" err="1">
                          <a:solidFill>
                            <a:srgbClr val="FF0000"/>
                          </a:solidFill>
                          <a:latin typeface="Times New Roman" pitchFamily="18" charset="0"/>
                          <a:cs typeface="Times New Roman" pitchFamily="18" charset="0"/>
                        </a:rPr>
                        <a:t>maths</a:t>
                      </a:r>
                      <a:r>
                        <a:rPr lang="en-US" sz="1400" dirty="0">
                          <a:solidFill>
                            <a:srgbClr val="FF0000"/>
                          </a:solidFill>
                          <a:latin typeface="Times New Roman" pitchFamily="18" charset="0"/>
                          <a:cs typeface="Times New Roman" pitchFamily="18" charset="0"/>
                        </a:rPr>
                        <a:t> and EVS for </a:t>
                      </a:r>
                      <a:r>
                        <a:rPr lang="en-US" sz="1400" dirty="0" err="1">
                          <a:solidFill>
                            <a:srgbClr val="FF0000"/>
                          </a:solidFill>
                          <a:latin typeface="Times New Roman" pitchFamily="18" charset="0"/>
                          <a:cs typeface="Times New Roman" pitchFamily="18" charset="0"/>
                        </a:rPr>
                        <a:t>cl</a:t>
                      </a:r>
                      <a:r>
                        <a:rPr lang="en-US" sz="1400" dirty="0">
                          <a:solidFill>
                            <a:srgbClr val="FF0000"/>
                          </a:solidFill>
                          <a:latin typeface="Times New Roman" pitchFamily="18" charset="0"/>
                          <a:cs typeface="Times New Roman" pitchFamily="18" charset="0"/>
                        </a:rPr>
                        <a:t> 8 Students.</a:t>
                      </a:r>
                      <a:endParaRPr lang="en-US" sz="1400" dirty="0">
                        <a:solidFill>
                          <a:srgbClr val="FF0000"/>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FF0000"/>
                          </a:solidFill>
                          <a:latin typeface="Times New Roman" pitchFamily="18" charset="0"/>
                          <a:cs typeface="Times New Roman" pitchFamily="18" charset="0"/>
                        </a:rPr>
                        <a:t>11</a:t>
                      </a:r>
                      <a:endParaRPr lang="en-US" sz="1400" dirty="0">
                        <a:solidFill>
                          <a:srgbClr val="FF0000"/>
                        </a:solidFill>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825806">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l">
                        <a:lnSpc>
                          <a:spcPct val="115000"/>
                        </a:lnSpc>
                        <a:spcBef>
                          <a:spcPts val="0"/>
                        </a:spcBef>
                        <a:spcAft>
                          <a:spcPts val="0"/>
                        </a:spcAft>
                      </a:pPr>
                      <a:r>
                        <a:rPr lang="en-US" sz="1400" dirty="0">
                          <a:latin typeface="Times New Roman" pitchFamily="18" charset="0"/>
                          <a:cs typeface="Times New Roman" pitchFamily="18" charset="0"/>
                        </a:rPr>
                        <a:t>4. Percentage of children in the age group of 6-13 who are out of school.</a:t>
                      </a:r>
                      <a:endParaRPr lang="en-US" sz="14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94</a:t>
                      </a:r>
                      <a:endParaRPr lang="en-US" sz="1400" dirty="0">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540156">
                <a:tc vMerge="1">
                  <a:txBody>
                    <a:bodyPr/>
                    <a:lstStyle/>
                    <a:p>
                      <a:pPr marL="0" marR="0" algn="l">
                        <a:lnSpc>
                          <a:spcPct val="115000"/>
                        </a:lnSpc>
                        <a:spcBef>
                          <a:spcPts val="0"/>
                        </a:spcBef>
                        <a:spcAft>
                          <a:spcPts val="0"/>
                        </a:spcAft>
                      </a:pPr>
                      <a:endParaRPr lang="en-US" sz="1100" dirty="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l">
                        <a:lnSpc>
                          <a:spcPct val="115000"/>
                        </a:lnSpc>
                        <a:spcBef>
                          <a:spcPts val="0"/>
                        </a:spcBef>
                        <a:spcAft>
                          <a:spcPts val="0"/>
                        </a:spcAft>
                      </a:pPr>
                      <a:r>
                        <a:rPr lang="en-US" sz="1400" dirty="0">
                          <a:solidFill>
                            <a:srgbClr val="FF0000"/>
                          </a:solidFill>
                          <a:latin typeface="Times New Roman" pitchFamily="18" charset="0"/>
                          <a:cs typeface="Times New Roman" pitchFamily="18" charset="0"/>
                        </a:rPr>
                        <a:t>5. Average annual drop-out rate at secondary level %.</a:t>
                      </a:r>
                      <a:endParaRPr lang="en-US" sz="1400" dirty="0">
                        <a:solidFill>
                          <a:srgbClr val="FF0000"/>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FF0000"/>
                          </a:solidFill>
                          <a:latin typeface="Times New Roman" pitchFamily="18" charset="0"/>
                          <a:cs typeface="Times New Roman" pitchFamily="18" charset="0"/>
                        </a:rPr>
                        <a:t>47</a:t>
                      </a:r>
                      <a:endParaRPr lang="en-US" sz="1400" dirty="0">
                        <a:solidFill>
                          <a:srgbClr val="FF0000"/>
                        </a:solidFill>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575532">
                <a:tc vMerge="1">
                  <a:txBody>
                    <a:bodyPr/>
                    <a:lstStyle/>
                    <a:p>
                      <a:endParaRPr lang="en-US"/>
                    </a:p>
                  </a:txBody>
                  <a:tcPr/>
                </a:tc>
                <a:tc>
                  <a:txBody>
                    <a:bodyPr/>
                    <a:lstStyle/>
                    <a:p>
                      <a:pPr marL="0" marR="0" algn="l">
                        <a:lnSpc>
                          <a:spcPct val="115000"/>
                        </a:lnSpc>
                        <a:spcBef>
                          <a:spcPts val="0"/>
                        </a:spcBef>
                        <a:spcAft>
                          <a:spcPts val="0"/>
                        </a:spcAft>
                      </a:pPr>
                      <a:r>
                        <a:rPr lang="en-US" sz="1400" dirty="0">
                          <a:solidFill>
                            <a:srgbClr val="FF0000"/>
                          </a:solidFill>
                          <a:latin typeface="Times New Roman" pitchFamily="18" charset="0"/>
                          <a:cs typeface="Times New Roman" pitchFamily="18" charset="0"/>
                        </a:rPr>
                        <a:t>6. Percentage of school teachers professionally qualified.</a:t>
                      </a:r>
                      <a:endParaRPr lang="en-US" sz="1400" dirty="0">
                        <a:solidFill>
                          <a:srgbClr val="FF0000"/>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FF0000"/>
                          </a:solidFill>
                          <a:latin typeface="Times New Roman" pitchFamily="18" charset="0"/>
                          <a:cs typeface="Times New Roman" pitchFamily="18" charset="0"/>
                        </a:rPr>
                        <a:t>43</a:t>
                      </a:r>
                      <a:endParaRPr lang="en-US" sz="1400" dirty="0">
                        <a:solidFill>
                          <a:srgbClr val="FF0000"/>
                        </a:solidFill>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009226">
                <a:tc vMerge="1">
                  <a:txBody>
                    <a:bodyPr/>
                    <a:lstStyle/>
                    <a:p>
                      <a:endParaRPr lang="en-US"/>
                    </a:p>
                  </a:txBody>
                  <a:tcPr/>
                </a:tc>
                <a:tc>
                  <a:txBody>
                    <a:bodyPr/>
                    <a:lstStyle/>
                    <a:p>
                      <a:pPr marL="0" marR="0" algn="l">
                        <a:lnSpc>
                          <a:spcPct val="115000"/>
                        </a:lnSpc>
                        <a:spcBef>
                          <a:spcPts val="0"/>
                        </a:spcBef>
                        <a:spcAft>
                          <a:spcPts val="0"/>
                        </a:spcAft>
                      </a:pPr>
                      <a:r>
                        <a:rPr lang="en-US" sz="1400" dirty="0">
                          <a:latin typeface="Times New Roman" pitchFamily="18" charset="0"/>
                          <a:cs typeface="Times New Roman" pitchFamily="18" charset="0"/>
                        </a:rPr>
                        <a:t>7. Percentage of elementary and secondary schools with pupils-teachers ratio less than/equal to 30.</a:t>
                      </a:r>
                      <a:endParaRPr lang="en-US" sz="14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93</a:t>
                      </a:r>
                      <a:endParaRPr lang="en-US" sz="1400" dirty="0">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13" name="Table 5"/>
          <p:cNvGraphicFramePr>
            <a:graphicFrameLocks noGrp="1"/>
          </p:cNvGraphicFramePr>
          <p:nvPr/>
        </p:nvGraphicFramePr>
        <p:xfrm>
          <a:off x="76200" y="174601"/>
          <a:ext cx="8991600" cy="6508794"/>
        </p:xfrm>
        <a:graphic>
          <a:graphicData uri="http://schemas.openxmlformats.org/drawingml/2006/table">
            <a:tbl>
              <a:tblPr>
                <a:tableStyleId>{775DCB02-9BB8-47FD-8907-85C794F793BA}</a:tableStyleId>
              </a:tblPr>
              <a:tblGrid>
                <a:gridCol w="1154885"/>
                <a:gridCol w="2655115"/>
                <a:gridCol w="457200"/>
                <a:gridCol w="762000"/>
                <a:gridCol w="990600"/>
                <a:gridCol w="990600"/>
                <a:gridCol w="991299"/>
                <a:gridCol w="989901"/>
              </a:tblGrid>
              <a:tr h="1044599">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Goals</a:t>
                      </a:r>
                      <a:endParaRPr lang="en-US" sz="2400" b="1" dirty="0">
                        <a:latin typeface="Times New Roman" pitchFamily="18" charset="0"/>
                        <a:ea typeface="Times New Roman"/>
                        <a:cs typeface="Times New Roman" pitchFamily="18" charset="0"/>
                      </a:endParaRPr>
                    </a:p>
                  </a:txBody>
                  <a:tcPr marL="68580" marR="68580" marT="0" marB="0" anchor="ctr"/>
                </a:tc>
                <a:tc gridSpan="2">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Indicators with Score</a:t>
                      </a:r>
                      <a:endParaRPr lang="en-US" sz="2400" b="1" dirty="0">
                        <a:latin typeface="Times New Roman" pitchFamily="18" charset="0"/>
                        <a:ea typeface="Times New Roman"/>
                        <a:cs typeface="Times New Roman" pitchFamily="18" charset="0"/>
                      </a:endParaRPr>
                    </a:p>
                  </a:txBody>
                  <a:tcPr marL="68580" marR="68580" marT="0" marB="0" anchor="ctr"/>
                </a:tc>
                <a:tc hMerge="1">
                  <a:txBody>
                    <a:bodyPr/>
                    <a:lstStyle/>
                    <a:p>
                      <a:endParaRPr lang="en-US" sz="3200" dirty="0">
                        <a:latin typeface="Times New Roman" pitchFamily="18" charset="0"/>
                        <a:cs typeface="Times New Roman" pitchFamily="18" charset="0"/>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Index  Score</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Mizoram Rank</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Category</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a:latin typeface="Times New Roman" pitchFamily="18" charset="0"/>
                          <a:cs typeface="Times New Roman" pitchFamily="18" charset="0"/>
                        </a:rPr>
                        <a:t>Top Position</a:t>
                      </a:r>
                      <a:endParaRPr lang="en-US" sz="2400" b="1">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Bottom</a:t>
                      </a:r>
                      <a:endParaRPr lang="en-US" sz="2400" b="1" dirty="0">
                        <a:latin typeface="Times New Roman" pitchFamily="18" charset="0"/>
                        <a:ea typeface="Times New Roman"/>
                        <a:cs typeface="Times New Roman" pitchFamily="18" charset="0"/>
                      </a:endParaRPr>
                    </a:p>
                  </a:txBody>
                  <a:tcPr marL="68580" marR="68580" marT="0" marB="0" anchor="ctr"/>
                </a:tc>
              </a:tr>
              <a:tr h="605339">
                <a:tc rowSpan="6">
                  <a:txBody>
                    <a:bodyPr/>
                    <a:lstStyle/>
                    <a:p>
                      <a:pPr marL="0" marR="0" algn="l">
                        <a:lnSpc>
                          <a:spcPct val="115000"/>
                        </a:lnSpc>
                        <a:spcBef>
                          <a:spcPts val="0"/>
                        </a:spcBef>
                        <a:spcAft>
                          <a:spcPts val="0"/>
                        </a:spcAft>
                      </a:pPr>
                      <a:r>
                        <a:rPr lang="en-US" sz="2000" b="1" dirty="0">
                          <a:latin typeface="Times New Roman" pitchFamily="18" charset="0"/>
                          <a:cs typeface="Times New Roman" pitchFamily="18" charset="0"/>
                        </a:rPr>
                        <a:t>SDG 5 : Gender Equality</a:t>
                      </a:r>
                      <a:endParaRPr lang="en-US" sz="2000" b="1" dirty="0">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solidFill>
                            <a:srgbClr val="FF0000"/>
                          </a:solidFill>
                          <a:latin typeface="Times New Roman" pitchFamily="18" charset="0"/>
                          <a:cs typeface="Times New Roman" pitchFamily="18" charset="0"/>
                        </a:rPr>
                        <a:t>1. Sex ratio at birth (female per 1,000 male).</a:t>
                      </a:r>
                      <a:endParaRPr lang="en-US" sz="1400" b="0" dirty="0">
                        <a:solidFill>
                          <a:srgbClr val="FF0000"/>
                        </a:solidFill>
                        <a:latin typeface="Times New Roman" pitchFamily="18" charset="0"/>
                        <a:ea typeface="Times New Roman"/>
                        <a:cs typeface="Times New Roman" pitchFamily="18" charset="0"/>
                      </a:endParaRPr>
                    </a:p>
                  </a:txBody>
                  <a:tcPr marL="68580" marR="68580" marT="0" marB="0"/>
                </a:tc>
                <a:tc>
                  <a:txBody>
                    <a:bodyPr/>
                    <a:lstStyle/>
                    <a:p>
                      <a:pPr marL="0" marR="0" algn="r">
                        <a:lnSpc>
                          <a:spcPct val="115000"/>
                        </a:lnSpc>
                        <a:spcBef>
                          <a:spcPts val="0"/>
                        </a:spcBef>
                        <a:spcAft>
                          <a:spcPts val="0"/>
                        </a:spcAft>
                      </a:pPr>
                      <a:r>
                        <a:rPr lang="en-US" sz="1400" dirty="0">
                          <a:solidFill>
                            <a:srgbClr val="FF0000"/>
                          </a:solidFill>
                          <a:latin typeface="Times New Roman" pitchFamily="18" charset="0"/>
                          <a:cs typeface="Times New Roman" pitchFamily="18" charset="0"/>
                        </a:rPr>
                        <a:t>Null</a:t>
                      </a:r>
                      <a:endParaRPr lang="en-US" sz="1400" b="0" dirty="0">
                        <a:solidFill>
                          <a:srgbClr val="FF0000"/>
                        </a:solidFill>
                        <a:latin typeface="Times New Roman" pitchFamily="18" charset="0"/>
                        <a:ea typeface="Times New Roman"/>
                        <a:cs typeface="Times New Roman" pitchFamily="18" charset="0"/>
                      </a:endParaRPr>
                    </a:p>
                  </a:txBody>
                  <a:tcPr marL="68580" marR="68580" marT="0" marB="0" anchor="ctr"/>
                </a:tc>
                <a:tc rowSpan="6">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43</a:t>
                      </a:r>
                      <a:endParaRPr lang="en-US" sz="1400" b="0" dirty="0">
                        <a:latin typeface="Times New Roman" pitchFamily="18" charset="0"/>
                        <a:ea typeface="Times New Roman"/>
                        <a:cs typeface="Times New Roman" pitchFamily="18" charset="0"/>
                      </a:endParaRPr>
                    </a:p>
                  </a:txBody>
                  <a:tcPr marL="68580" marR="68580" marT="0" marB="0" anchor="ctr"/>
                </a:tc>
                <a:tc rowSpan="6">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4</a:t>
                      </a:r>
                      <a:r>
                        <a:rPr lang="en-US" sz="1400" baseline="30000" dirty="0">
                          <a:latin typeface="Times New Roman" pitchFamily="18" charset="0"/>
                          <a:cs typeface="Times New Roman" pitchFamily="18" charset="0"/>
                        </a:rPr>
                        <a:t>th</a:t>
                      </a:r>
                      <a:endParaRPr lang="en-US" sz="1400" b="0" dirty="0">
                        <a:latin typeface="Times New Roman" pitchFamily="18" charset="0"/>
                        <a:ea typeface="Times New Roman"/>
                        <a:cs typeface="Times New Roman" pitchFamily="18" charset="0"/>
                      </a:endParaRPr>
                    </a:p>
                  </a:txBody>
                  <a:tcPr marL="68580" marR="68580" marT="0" marB="0" anchor="ctr"/>
                </a:tc>
                <a:tc rowSpan="6">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Aspirant</a:t>
                      </a:r>
                      <a:endParaRPr lang="en-US" sz="1400" b="0" dirty="0">
                        <a:latin typeface="Times New Roman" pitchFamily="18" charset="0"/>
                        <a:ea typeface="Times New Roman"/>
                        <a:cs typeface="Times New Roman" pitchFamily="18" charset="0"/>
                      </a:endParaRPr>
                    </a:p>
                  </a:txBody>
                  <a:tcPr marL="68580" marR="68580" marT="0" marB="0" anchor="ctr"/>
                </a:tc>
                <a:tc rowSpan="6">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Kerala/Sikkim</a:t>
                      </a:r>
                      <a:endParaRPr lang="en-US" sz="1400" b="0" dirty="0">
                        <a:latin typeface="Times New Roman" pitchFamily="18" charset="0"/>
                        <a:ea typeface="Times New Roman"/>
                        <a:cs typeface="Times New Roman" pitchFamily="18" charset="0"/>
                      </a:endParaRPr>
                    </a:p>
                  </a:txBody>
                  <a:tcPr marL="68580" marR="68580" marT="0" marB="0" anchor="ctr"/>
                </a:tc>
                <a:tc rowSpan="6">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Bihar</a:t>
                      </a:r>
                      <a:endParaRPr lang="en-US" sz="1400" b="0" dirty="0">
                        <a:latin typeface="Times New Roman" pitchFamily="18" charset="0"/>
                        <a:ea typeface="Times New Roman"/>
                        <a:cs typeface="Times New Roman" pitchFamily="18" charset="0"/>
                      </a:endParaRPr>
                    </a:p>
                  </a:txBody>
                  <a:tcPr marL="68580" marR="68580" marT="0" marB="0" anchor="ctr"/>
                </a:tc>
              </a:tr>
              <a:tr h="1210678">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l">
                        <a:lnSpc>
                          <a:spcPct val="115000"/>
                        </a:lnSpc>
                        <a:spcBef>
                          <a:spcPts val="0"/>
                        </a:spcBef>
                        <a:spcAft>
                          <a:spcPts val="0"/>
                        </a:spcAft>
                      </a:pPr>
                      <a:r>
                        <a:rPr lang="en-US" sz="1400" dirty="0">
                          <a:latin typeface="Times New Roman" pitchFamily="18" charset="0"/>
                          <a:cs typeface="Times New Roman" pitchFamily="18" charset="0"/>
                        </a:rPr>
                        <a:t>2. Average male to female ratio of average wages/ salaries received per day by regular wage/salaried employees of age 15- 59 for rural and urban.</a:t>
                      </a:r>
                      <a:endParaRPr lang="en-US" sz="1400" b="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65</a:t>
                      </a:r>
                      <a:endParaRPr lang="en-US" sz="1400" b="0" dirty="0">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908009">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l">
                        <a:lnSpc>
                          <a:spcPct val="115000"/>
                        </a:lnSpc>
                        <a:spcBef>
                          <a:spcPts val="0"/>
                        </a:spcBef>
                        <a:spcAft>
                          <a:spcPts val="0"/>
                        </a:spcAft>
                      </a:pPr>
                      <a:r>
                        <a:rPr lang="en-US" sz="1400" dirty="0">
                          <a:latin typeface="Times New Roman" pitchFamily="18" charset="0"/>
                          <a:cs typeface="Times New Roman" pitchFamily="18" charset="0"/>
                        </a:rPr>
                        <a:t>3. Percentage of ever married women aged 15-49 who have ever experienced spousal violence.</a:t>
                      </a:r>
                      <a:endParaRPr lang="en-US" sz="1400" b="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68</a:t>
                      </a:r>
                      <a:endParaRPr lang="en-US" sz="1400" b="0" dirty="0">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908009">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l">
                        <a:lnSpc>
                          <a:spcPct val="115000"/>
                        </a:lnSpc>
                        <a:spcBef>
                          <a:spcPts val="0"/>
                        </a:spcBef>
                        <a:spcAft>
                          <a:spcPts val="0"/>
                        </a:spcAft>
                      </a:pPr>
                      <a:r>
                        <a:rPr lang="en-US" sz="1400" dirty="0">
                          <a:solidFill>
                            <a:srgbClr val="FF0000"/>
                          </a:solidFill>
                          <a:latin typeface="Times New Roman" pitchFamily="18" charset="0"/>
                          <a:cs typeface="Times New Roman" pitchFamily="18" charset="0"/>
                        </a:rPr>
                        <a:t>4. Percentage of seats won by women in the general election to State Legislative Assembly.</a:t>
                      </a:r>
                      <a:endParaRPr lang="en-US" sz="1400" b="0" dirty="0">
                        <a:solidFill>
                          <a:srgbClr val="FF0000"/>
                        </a:solidFill>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dirty="0" smtClean="0">
                          <a:solidFill>
                            <a:srgbClr val="FF0000"/>
                          </a:solidFill>
                          <a:latin typeface="Times New Roman" pitchFamily="18" charset="0"/>
                          <a:cs typeface="Times New Roman" pitchFamily="18" charset="0"/>
                        </a:rPr>
                        <a:t>0</a:t>
                      </a:r>
                      <a:endParaRPr lang="en-US" sz="1400" b="0" dirty="0">
                        <a:solidFill>
                          <a:srgbClr val="FF0000"/>
                        </a:solidFill>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908009">
                <a:tc vMerge="1">
                  <a:txBody>
                    <a:bodyPr/>
                    <a:lstStyle/>
                    <a:p>
                      <a:pPr marL="0" marR="0" algn="l">
                        <a:lnSpc>
                          <a:spcPct val="115000"/>
                        </a:lnSpc>
                        <a:spcBef>
                          <a:spcPts val="0"/>
                        </a:spcBef>
                        <a:spcAft>
                          <a:spcPts val="0"/>
                        </a:spcAft>
                      </a:pPr>
                      <a:endParaRPr lang="en-US" sz="1100" dirty="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l">
                        <a:lnSpc>
                          <a:spcPct val="115000"/>
                        </a:lnSpc>
                        <a:spcBef>
                          <a:spcPts val="0"/>
                        </a:spcBef>
                        <a:spcAft>
                          <a:spcPts val="0"/>
                        </a:spcAft>
                      </a:pPr>
                      <a:r>
                        <a:rPr lang="en-US" sz="1400" dirty="0">
                          <a:latin typeface="Times New Roman" pitchFamily="18" charset="0"/>
                          <a:cs typeface="Times New Roman" pitchFamily="18" charset="0"/>
                        </a:rPr>
                        <a:t>5. Ratio of female </a:t>
                      </a:r>
                      <a:r>
                        <a:rPr lang="en-US" sz="1400" dirty="0" err="1">
                          <a:latin typeface="Times New Roman" pitchFamily="18" charset="0"/>
                          <a:cs typeface="Times New Roman" pitchFamily="18" charset="0"/>
                        </a:rPr>
                        <a:t>labour</a:t>
                      </a:r>
                      <a:r>
                        <a:rPr lang="en-US" sz="1400" dirty="0">
                          <a:latin typeface="Times New Roman" pitchFamily="18" charset="0"/>
                          <a:cs typeface="Times New Roman" pitchFamily="18" charset="0"/>
                        </a:rPr>
                        <a:t> forced participation to male </a:t>
                      </a:r>
                      <a:r>
                        <a:rPr lang="en-US" sz="1400" dirty="0" err="1">
                          <a:latin typeface="Times New Roman" pitchFamily="18" charset="0"/>
                          <a:cs typeface="Times New Roman" pitchFamily="18" charset="0"/>
                        </a:rPr>
                        <a:t>labour</a:t>
                      </a:r>
                      <a:r>
                        <a:rPr lang="en-US" sz="1400" dirty="0">
                          <a:latin typeface="Times New Roman" pitchFamily="18" charset="0"/>
                          <a:cs typeface="Times New Roman" pitchFamily="18" charset="0"/>
                        </a:rPr>
                        <a:t> force participation rate.</a:t>
                      </a:r>
                      <a:endParaRPr lang="en-US" sz="1400" b="0" dirty="0">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69</a:t>
                      </a:r>
                      <a:endParaRPr lang="en-US" sz="1400" b="0" dirty="0">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908009">
                <a:tc vMerge="1">
                  <a:txBody>
                    <a:bodyPr/>
                    <a:lstStyle/>
                    <a:p>
                      <a:endParaRPr lang="en-US"/>
                    </a:p>
                  </a:txBody>
                  <a:tcPr/>
                </a:tc>
                <a:tc>
                  <a:txBody>
                    <a:bodyPr/>
                    <a:lstStyle/>
                    <a:p>
                      <a:pPr marL="0" marR="0" algn="l">
                        <a:lnSpc>
                          <a:spcPct val="115000"/>
                        </a:lnSpc>
                        <a:spcBef>
                          <a:spcPts val="0"/>
                        </a:spcBef>
                        <a:spcAft>
                          <a:spcPts val="0"/>
                        </a:spcAft>
                      </a:pPr>
                      <a:r>
                        <a:rPr lang="en-US" sz="1400" dirty="0">
                          <a:solidFill>
                            <a:srgbClr val="FF0000"/>
                          </a:solidFill>
                          <a:latin typeface="Times New Roman" pitchFamily="18" charset="0"/>
                          <a:cs typeface="Times New Roman" pitchFamily="18" charset="0"/>
                        </a:rPr>
                        <a:t>6. Percentage of women in the age group 15-49 years using modern methods of family planning.</a:t>
                      </a:r>
                      <a:endParaRPr lang="en-US" sz="1400" b="0" dirty="0">
                        <a:solidFill>
                          <a:srgbClr val="FF0000"/>
                        </a:solidFill>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400" dirty="0">
                          <a:solidFill>
                            <a:srgbClr val="FF0000"/>
                          </a:solidFill>
                          <a:latin typeface="Times New Roman" pitchFamily="18" charset="0"/>
                          <a:cs typeface="Times New Roman" pitchFamily="18" charset="0"/>
                        </a:rPr>
                        <a:t>15</a:t>
                      </a:r>
                      <a:endParaRPr lang="en-US" sz="1400" b="0" dirty="0">
                        <a:solidFill>
                          <a:srgbClr val="FF0000"/>
                        </a:solidFill>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14" name="Table 5"/>
          <p:cNvGraphicFramePr>
            <a:graphicFrameLocks noGrp="1"/>
          </p:cNvGraphicFramePr>
          <p:nvPr/>
        </p:nvGraphicFramePr>
        <p:xfrm>
          <a:off x="76200" y="195314"/>
          <a:ext cx="8991599" cy="6281685"/>
        </p:xfrm>
        <a:graphic>
          <a:graphicData uri="http://schemas.openxmlformats.org/drawingml/2006/table">
            <a:tbl>
              <a:tblPr>
                <a:tableStyleId>{775DCB02-9BB8-47FD-8907-85C794F793BA}</a:tableStyleId>
              </a:tblPr>
              <a:tblGrid>
                <a:gridCol w="1273808"/>
                <a:gridCol w="2472691"/>
                <a:gridCol w="449580"/>
                <a:gridCol w="674370"/>
                <a:gridCol w="1049020"/>
                <a:gridCol w="1092329"/>
                <a:gridCol w="907409"/>
                <a:gridCol w="1072392"/>
              </a:tblGrid>
              <a:tr h="908534">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Goals</a:t>
                      </a:r>
                      <a:endParaRPr lang="en-US" sz="2400" b="1" dirty="0">
                        <a:latin typeface="Times New Roman" pitchFamily="18" charset="0"/>
                        <a:ea typeface="Times New Roman"/>
                        <a:cs typeface="Times New Roman" pitchFamily="18" charset="0"/>
                      </a:endParaRPr>
                    </a:p>
                  </a:txBody>
                  <a:tcPr marL="68580" marR="68580" marT="0" marB="0" anchor="ctr"/>
                </a:tc>
                <a:tc gridSpan="2">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Indicators with Score</a:t>
                      </a:r>
                      <a:endParaRPr lang="en-US" sz="2400" b="1" dirty="0">
                        <a:latin typeface="Times New Roman" pitchFamily="18" charset="0"/>
                        <a:ea typeface="Times New Roman"/>
                        <a:cs typeface="Times New Roman" pitchFamily="18" charset="0"/>
                      </a:endParaRPr>
                    </a:p>
                  </a:txBody>
                  <a:tcPr marL="68580" marR="68580" marT="0" marB="0" anchor="ctr"/>
                </a:tc>
                <a:tc hMerge="1">
                  <a:txBody>
                    <a:bodyPr/>
                    <a:lstStyle/>
                    <a:p>
                      <a:endParaRPr lang="en-US" sz="3200" dirty="0">
                        <a:latin typeface="Times New Roman" pitchFamily="18" charset="0"/>
                        <a:cs typeface="Times New Roman" pitchFamily="18" charset="0"/>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Index  Score</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Mizoram Rank</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Category</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Top Position</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Bottom</a:t>
                      </a:r>
                      <a:endParaRPr lang="en-US" sz="2400" b="1" dirty="0">
                        <a:latin typeface="Times New Roman" pitchFamily="18" charset="0"/>
                        <a:ea typeface="Times New Roman"/>
                        <a:cs typeface="Times New Roman" pitchFamily="18" charset="0"/>
                      </a:endParaRPr>
                    </a:p>
                  </a:txBody>
                  <a:tcPr marL="68580" marR="68580" marT="0" marB="0" anchor="ctr"/>
                </a:tc>
              </a:tr>
              <a:tr h="923242">
                <a:tc rowSpan="5">
                  <a:txBody>
                    <a:bodyPr/>
                    <a:lstStyle/>
                    <a:p>
                      <a:pPr marL="0" marR="0" algn="l">
                        <a:lnSpc>
                          <a:spcPct val="115000"/>
                        </a:lnSpc>
                        <a:spcBef>
                          <a:spcPts val="0"/>
                        </a:spcBef>
                        <a:spcAft>
                          <a:spcPts val="0"/>
                        </a:spcAft>
                      </a:pPr>
                      <a:r>
                        <a:rPr lang="en-US" sz="2000" b="1" dirty="0">
                          <a:latin typeface="Times New Roman" pitchFamily="18" charset="0"/>
                          <a:cs typeface="Times New Roman" pitchFamily="18" charset="0"/>
                        </a:rPr>
                        <a:t>SDG 6: </a:t>
                      </a:r>
                      <a:r>
                        <a:rPr kumimoji="0" lang="en-US" sz="2000" b="1" kern="1200" dirty="0">
                          <a:latin typeface="Times New Roman" pitchFamily="18" charset="0"/>
                          <a:cs typeface="Times New Roman" pitchFamily="18" charset="0"/>
                        </a:rPr>
                        <a:t>Clean Water and Sanitation</a:t>
                      </a:r>
                      <a:endParaRPr lang="en-US" sz="2000" b="1" dirty="0">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latin typeface="Times New Roman" pitchFamily="18" charset="0"/>
                          <a:cs typeface="Times New Roman" pitchFamily="18" charset="0"/>
                        </a:rPr>
                        <a:t>1. Percentage of population having safe and adequate drinking water in rural areas.</a:t>
                      </a:r>
                      <a:endParaRPr lang="en-US" sz="14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56</a:t>
                      </a:r>
                      <a:endParaRPr lang="en-US" sz="1400" dirty="0">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67</a:t>
                      </a:r>
                      <a:endParaRPr lang="en-US" sz="1400" dirty="0">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7</a:t>
                      </a:r>
                      <a:r>
                        <a:rPr lang="en-US" sz="1400" baseline="30000" dirty="0">
                          <a:latin typeface="Times New Roman" pitchFamily="18" charset="0"/>
                          <a:cs typeface="Times New Roman" pitchFamily="18" charset="0"/>
                        </a:rPr>
                        <a:t>th</a:t>
                      </a:r>
                      <a:endParaRPr lang="en-US" sz="1400" dirty="0">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Front Runner</a:t>
                      </a:r>
                      <a:endParaRPr lang="en-US" sz="1400" dirty="0">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Gujarat</a:t>
                      </a:r>
                      <a:endParaRPr lang="en-US" sz="1400" dirty="0">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Bihar</a:t>
                      </a:r>
                      <a:endParaRPr lang="en-US" sz="1400" dirty="0">
                        <a:latin typeface="Times New Roman" pitchFamily="18" charset="0"/>
                        <a:ea typeface="Times New Roman"/>
                        <a:cs typeface="Times New Roman" pitchFamily="18" charset="0"/>
                      </a:endParaRPr>
                    </a:p>
                  </a:txBody>
                  <a:tcPr marL="68580" marR="68580" marT="0" marB="0" anchor="ctr"/>
                </a:tc>
              </a:tr>
              <a:tr h="751570">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l">
                        <a:lnSpc>
                          <a:spcPct val="115000"/>
                        </a:lnSpc>
                        <a:spcBef>
                          <a:spcPts val="0"/>
                        </a:spcBef>
                        <a:spcAft>
                          <a:spcPts val="0"/>
                        </a:spcAft>
                      </a:pPr>
                      <a:r>
                        <a:rPr lang="en-US" sz="1400" dirty="0">
                          <a:latin typeface="Times New Roman" pitchFamily="18" charset="0"/>
                          <a:cs typeface="Times New Roman" pitchFamily="18" charset="0"/>
                        </a:rPr>
                        <a:t>2. Percentage of rural households with individual household’s toilet.</a:t>
                      </a:r>
                      <a:endParaRPr lang="en-US" sz="14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100</a:t>
                      </a:r>
                      <a:endParaRPr lang="en-US" sz="1400" dirty="0">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841302">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l">
                        <a:lnSpc>
                          <a:spcPct val="115000"/>
                        </a:lnSpc>
                        <a:spcBef>
                          <a:spcPts val="0"/>
                        </a:spcBef>
                        <a:spcAft>
                          <a:spcPts val="0"/>
                        </a:spcAft>
                      </a:pPr>
                      <a:r>
                        <a:rPr lang="en-US" sz="1400" dirty="0">
                          <a:latin typeface="Times New Roman" pitchFamily="18" charset="0"/>
                          <a:cs typeface="Times New Roman" pitchFamily="18" charset="0"/>
                        </a:rPr>
                        <a:t>3. Percentage of District verified to be ODF.</a:t>
                      </a:r>
                      <a:endParaRPr lang="en-US" sz="14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63</a:t>
                      </a:r>
                      <a:endParaRPr lang="en-US" sz="1400" dirty="0">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309043">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l">
                        <a:lnSpc>
                          <a:spcPct val="115000"/>
                        </a:lnSpc>
                        <a:spcBef>
                          <a:spcPts val="0"/>
                        </a:spcBef>
                        <a:spcAft>
                          <a:spcPts val="0"/>
                        </a:spcAft>
                      </a:pPr>
                      <a:r>
                        <a:rPr lang="en-US" sz="1400" dirty="0">
                          <a:solidFill>
                            <a:srgbClr val="FF0000"/>
                          </a:solidFill>
                          <a:latin typeface="Times New Roman" pitchFamily="18" charset="0"/>
                          <a:cs typeface="Times New Roman" pitchFamily="18" charset="0"/>
                        </a:rPr>
                        <a:t>4. Installed sewage treatment capacity as a proportion of sewage created in urban areas (%).</a:t>
                      </a:r>
                      <a:endParaRPr lang="en-US" sz="1400" dirty="0">
                        <a:solidFill>
                          <a:srgbClr val="FF0000"/>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FF0000"/>
                          </a:solidFill>
                          <a:latin typeface="Times New Roman" pitchFamily="18" charset="0"/>
                          <a:cs typeface="Times New Roman" pitchFamily="18" charset="0"/>
                        </a:rPr>
                        <a:t>16</a:t>
                      </a:r>
                      <a:endParaRPr lang="en-US" sz="1400" dirty="0">
                        <a:solidFill>
                          <a:srgbClr val="FF0000"/>
                        </a:solidFill>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547994">
                <a:tc vMerge="1">
                  <a:txBody>
                    <a:bodyPr/>
                    <a:lstStyle/>
                    <a:p>
                      <a:pPr marL="0" marR="0" algn="l">
                        <a:lnSpc>
                          <a:spcPct val="115000"/>
                        </a:lnSpc>
                        <a:spcBef>
                          <a:spcPts val="0"/>
                        </a:spcBef>
                        <a:spcAft>
                          <a:spcPts val="0"/>
                        </a:spcAft>
                      </a:pPr>
                      <a:endParaRPr lang="en-US" sz="1100" dirty="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l">
                        <a:lnSpc>
                          <a:spcPct val="115000"/>
                        </a:lnSpc>
                        <a:spcBef>
                          <a:spcPts val="0"/>
                        </a:spcBef>
                        <a:spcAft>
                          <a:spcPts val="0"/>
                        </a:spcAft>
                      </a:pPr>
                      <a:r>
                        <a:rPr lang="en-US" sz="1400" dirty="0">
                          <a:latin typeface="Times New Roman" pitchFamily="18" charset="0"/>
                          <a:cs typeface="Times New Roman" pitchFamily="18" charset="0"/>
                        </a:rPr>
                        <a:t>5. Percentage annual groundwater withdrawal against net annual availability.</a:t>
                      </a:r>
                      <a:endParaRPr lang="en-US" sz="14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100</a:t>
                      </a:r>
                      <a:endParaRPr lang="en-US" sz="1400" dirty="0">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15" name="Table 5"/>
          <p:cNvGraphicFramePr>
            <a:graphicFrameLocks noGrp="1"/>
          </p:cNvGraphicFramePr>
          <p:nvPr/>
        </p:nvGraphicFramePr>
        <p:xfrm>
          <a:off x="152399" y="228600"/>
          <a:ext cx="8915401" cy="6344253"/>
        </p:xfrm>
        <a:graphic>
          <a:graphicData uri="http://schemas.openxmlformats.org/drawingml/2006/table">
            <a:tbl>
              <a:tblPr>
                <a:tableStyleId>{775DCB02-9BB8-47FD-8907-85C794F793BA}</a:tableStyleId>
              </a:tblPr>
              <a:tblGrid>
                <a:gridCol w="1308684"/>
                <a:gridCol w="2257478"/>
                <a:gridCol w="520065"/>
                <a:gridCol w="817245"/>
                <a:gridCol w="965835"/>
                <a:gridCol w="965834"/>
                <a:gridCol w="891540"/>
                <a:gridCol w="1188720"/>
              </a:tblGrid>
              <a:tr h="875847">
                <a:tc>
                  <a:txBody>
                    <a:bodyPr/>
                    <a:lstStyle/>
                    <a:p>
                      <a:pPr marL="0" marR="0" algn="ctr">
                        <a:lnSpc>
                          <a:spcPct val="115000"/>
                        </a:lnSpc>
                        <a:spcBef>
                          <a:spcPts val="0"/>
                        </a:spcBef>
                        <a:spcAft>
                          <a:spcPts val="0"/>
                        </a:spcAft>
                      </a:pPr>
                      <a:r>
                        <a:rPr lang="en-US" sz="1600" b="1" dirty="0" smtClean="0">
                          <a:latin typeface="Times New Roman" pitchFamily="18" charset="0"/>
                          <a:cs typeface="Times New Roman" pitchFamily="18" charset="0"/>
                        </a:rPr>
                        <a:t>Goals</a:t>
                      </a:r>
                      <a:endParaRPr lang="en-US" sz="2400" b="1" dirty="0">
                        <a:latin typeface="Times New Roman" pitchFamily="18" charset="0"/>
                        <a:ea typeface="Times New Roman"/>
                        <a:cs typeface="Times New Roman" pitchFamily="18" charset="0"/>
                      </a:endParaRPr>
                    </a:p>
                  </a:txBody>
                  <a:tcPr marL="68580" marR="68580" marT="0" marB="0" anchor="ctr"/>
                </a:tc>
                <a:tc gridSpan="2">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Indicators with Score</a:t>
                      </a:r>
                      <a:endParaRPr lang="en-US" sz="2400" b="1" dirty="0">
                        <a:latin typeface="Times New Roman" pitchFamily="18" charset="0"/>
                        <a:ea typeface="Times New Roman"/>
                        <a:cs typeface="Times New Roman" pitchFamily="18" charset="0"/>
                      </a:endParaRPr>
                    </a:p>
                  </a:txBody>
                  <a:tcPr marL="68580" marR="68580" marT="0" marB="0" anchor="ctr"/>
                </a:tc>
                <a:tc hMerge="1">
                  <a:txBody>
                    <a:bodyPr/>
                    <a:lstStyle/>
                    <a:p>
                      <a:endParaRPr lang="en-US" sz="3200" dirty="0">
                        <a:latin typeface="Times New Roman" pitchFamily="18" charset="0"/>
                        <a:cs typeface="Times New Roman" pitchFamily="18" charset="0"/>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Index  Score</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Mizoram Rank</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Category</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Top Position</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Bottom</a:t>
                      </a:r>
                      <a:endParaRPr lang="en-US" sz="2400" b="1" dirty="0">
                        <a:latin typeface="Times New Roman" pitchFamily="18" charset="0"/>
                        <a:ea typeface="Times New Roman"/>
                        <a:cs typeface="Times New Roman" pitchFamily="18" charset="0"/>
                      </a:endParaRPr>
                    </a:p>
                  </a:txBody>
                  <a:tcPr marL="68580" marR="68580" marT="0" marB="0" anchor="ctr"/>
                </a:tc>
              </a:tr>
              <a:tr h="648155">
                <a:tc rowSpan="3">
                  <a:txBody>
                    <a:bodyPr/>
                    <a:lstStyle/>
                    <a:p>
                      <a:pPr marL="0" marR="0" algn="l">
                        <a:lnSpc>
                          <a:spcPct val="115000"/>
                        </a:lnSpc>
                        <a:spcBef>
                          <a:spcPts val="0"/>
                        </a:spcBef>
                        <a:spcAft>
                          <a:spcPts val="0"/>
                        </a:spcAft>
                      </a:pPr>
                      <a:r>
                        <a:rPr lang="en-US" sz="2000" b="1" dirty="0">
                          <a:latin typeface="Times New Roman" pitchFamily="18" charset="0"/>
                          <a:cs typeface="Times New Roman" pitchFamily="18" charset="0"/>
                        </a:rPr>
                        <a:t>SDG 7: </a:t>
                      </a:r>
                      <a:r>
                        <a:rPr kumimoji="0" lang="en-US" sz="2000" b="1" kern="1200" dirty="0">
                          <a:latin typeface="Times New Roman" pitchFamily="18" charset="0"/>
                          <a:cs typeface="Times New Roman" pitchFamily="18" charset="0"/>
                        </a:rPr>
                        <a:t>Affordable and Clean Energy</a:t>
                      </a:r>
                      <a:endParaRPr lang="en-US" sz="2000" b="1" dirty="0">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latin typeface="Times New Roman" pitchFamily="18" charset="0"/>
                          <a:cs typeface="Times New Roman" pitchFamily="18" charset="0"/>
                        </a:rPr>
                        <a:t>1. Percentage of household electrified.</a:t>
                      </a:r>
                      <a:endParaRPr lang="en-US" sz="14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75</a:t>
                      </a:r>
                      <a:endParaRPr lang="en-US" sz="1400" dirty="0">
                        <a:latin typeface="Times New Roman" pitchFamily="18" charset="0"/>
                        <a:ea typeface="Times New Roman"/>
                        <a:cs typeface="Times New Roman" pitchFamily="18" charset="0"/>
                      </a:endParaRPr>
                    </a:p>
                  </a:txBody>
                  <a:tcPr marL="68580" marR="68580" marT="0" marB="0" anchor="ctr"/>
                </a:tc>
                <a:tc rowSpan="3">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78</a:t>
                      </a:r>
                      <a:endParaRPr lang="en-US" sz="1400" dirty="0">
                        <a:latin typeface="Times New Roman" pitchFamily="18" charset="0"/>
                        <a:ea typeface="Times New Roman"/>
                        <a:cs typeface="Times New Roman" pitchFamily="18" charset="0"/>
                      </a:endParaRPr>
                    </a:p>
                  </a:txBody>
                  <a:tcPr marL="68580" marR="68580" marT="0" marB="0" anchor="ctr"/>
                </a:tc>
                <a:tc rowSpan="3">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2</a:t>
                      </a:r>
                      <a:r>
                        <a:rPr lang="en-US" sz="1400" baseline="30000" dirty="0">
                          <a:latin typeface="Times New Roman" pitchFamily="18" charset="0"/>
                          <a:cs typeface="Times New Roman" pitchFamily="18" charset="0"/>
                        </a:rPr>
                        <a:t>nd</a:t>
                      </a:r>
                      <a:endParaRPr lang="en-US" sz="1400" dirty="0">
                        <a:latin typeface="Times New Roman" pitchFamily="18" charset="0"/>
                        <a:ea typeface="Times New Roman"/>
                        <a:cs typeface="Times New Roman" pitchFamily="18" charset="0"/>
                      </a:endParaRPr>
                    </a:p>
                  </a:txBody>
                  <a:tcPr marL="68580" marR="68580" marT="0" marB="0" anchor="ctr"/>
                </a:tc>
                <a:tc rowSpan="3">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Front Runner</a:t>
                      </a:r>
                      <a:endParaRPr lang="en-US" sz="1400" dirty="0">
                        <a:latin typeface="Times New Roman" pitchFamily="18" charset="0"/>
                        <a:ea typeface="Times New Roman"/>
                        <a:cs typeface="Times New Roman" pitchFamily="18" charset="0"/>
                      </a:endParaRPr>
                    </a:p>
                  </a:txBody>
                  <a:tcPr marL="68580" marR="68580" marT="0" marB="0" anchor="ctr"/>
                </a:tc>
                <a:tc rowSpan="3">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Tamil Nadu</a:t>
                      </a:r>
                      <a:endParaRPr lang="en-US" sz="1400" dirty="0">
                        <a:latin typeface="Times New Roman" pitchFamily="18" charset="0"/>
                        <a:ea typeface="Times New Roman"/>
                        <a:cs typeface="Times New Roman" pitchFamily="18" charset="0"/>
                      </a:endParaRPr>
                    </a:p>
                  </a:txBody>
                  <a:tcPr marL="68580" marR="68580" marT="0" marB="0" anchor="ctr"/>
                </a:tc>
                <a:tc rowSpan="3">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Meghalaya</a:t>
                      </a:r>
                      <a:endParaRPr lang="en-US" sz="1400" dirty="0">
                        <a:latin typeface="Times New Roman" pitchFamily="18" charset="0"/>
                        <a:ea typeface="Times New Roman"/>
                        <a:cs typeface="Times New Roman" pitchFamily="18" charset="0"/>
                      </a:endParaRPr>
                    </a:p>
                  </a:txBody>
                  <a:tcPr marL="68580" marR="68580" marT="0" marB="0" anchor="ctr"/>
                </a:tc>
              </a:tr>
              <a:tr h="685800">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l">
                        <a:lnSpc>
                          <a:spcPct val="115000"/>
                        </a:lnSpc>
                        <a:spcBef>
                          <a:spcPts val="0"/>
                        </a:spcBef>
                        <a:spcAft>
                          <a:spcPts val="0"/>
                        </a:spcAft>
                      </a:pPr>
                      <a:r>
                        <a:rPr lang="en-US" sz="1400" dirty="0">
                          <a:latin typeface="Times New Roman" pitchFamily="18" charset="0"/>
                          <a:cs typeface="Times New Roman" pitchFamily="18" charset="0"/>
                        </a:rPr>
                        <a:t>2. Percentage of household using clean cooking fuel.</a:t>
                      </a:r>
                      <a:endParaRPr lang="en-US" sz="14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59</a:t>
                      </a:r>
                      <a:endParaRPr lang="en-US" sz="1400" dirty="0">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932079">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l">
                        <a:lnSpc>
                          <a:spcPct val="115000"/>
                        </a:lnSpc>
                        <a:spcBef>
                          <a:spcPts val="0"/>
                        </a:spcBef>
                        <a:spcAft>
                          <a:spcPts val="0"/>
                        </a:spcAft>
                      </a:pPr>
                      <a:r>
                        <a:rPr lang="en-US" sz="1400" dirty="0">
                          <a:latin typeface="Times New Roman" pitchFamily="18" charset="0"/>
                          <a:cs typeface="Times New Roman" pitchFamily="18" charset="0"/>
                        </a:rPr>
                        <a:t>3. Renewable share of installed generating capacity (%).</a:t>
                      </a:r>
                      <a:endParaRPr lang="en-US" sz="14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100</a:t>
                      </a:r>
                      <a:endParaRPr lang="en-US" sz="1400" dirty="0">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875847">
                <a:tc rowSpan="4">
                  <a:txBody>
                    <a:bodyPr/>
                    <a:lstStyle/>
                    <a:p>
                      <a:pPr marL="0" marR="0" algn="l">
                        <a:lnSpc>
                          <a:spcPct val="115000"/>
                        </a:lnSpc>
                        <a:spcBef>
                          <a:spcPts val="0"/>
                        </a:spcBef>
                        <a:spcAft>
                          <a:spcPts val="0"/>
                        </a:spcAft>
                      </a:pPr>
                      <a:r>
                        <a:rPr lang="en-US" sz="2000" b="1" dirty="0">
                          <a:latin typeface="Times New Roman" pitchFamily="18" charset="0"/>
                          <a:cs typeface="Times New Roman" pitchFamily="18" charset="0"/>
                        </a:rPr>
                        <a:t>SDG 8: </a:t>
                      </a:r>
                      <a:r>
                        <a:rPr kumimoji="0" lang="en-US" sz="2000" b="1" kern="1200" dirty="0">
                          <a:latin typeface="Times New Roman" pitchFamily="18" charset="0"/>
                          <a:cs typeface="Times New Roman" pitchFamily="18" charset="0"/>
                        </a:rPr>
                        <a:t>Decent Work and Economic Growth</a:t>
                      </a:r>
                      <a:endParaRPr lang="en-US" sz="2000" b="1" dirty="0">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latin typeface="Times New Roman" pitchFamily="18" charset="0"/>
                          <a:cs typeface="Times New Roman" pitchFamily="18" charset="0"/>
                        </a:rPr>
                        <a:t>1. Annual growth rate of GDP per capita (at constant price of 2011-12).</a:t>
                      </a:r>
                      <a:endParaRPr lang="en-US" sz="14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78</a:t>
                      </a:r>
                      <a:endParaRPr lang="en-US" sz="1400">
                        <a:latin typeface="Times New Roman" pitchFamily="18" charset="0"/>
                        <a:ea typeface="Times New Roman"/>
                        <a:cs typeface="Times New Roman" pitchFamily="18" charset="0"/>
                      </a:endParaRPr>
                    </a:p>
                  </a:txBody>
                  <a:tcPr marL="68580" marR="68580" marT="0" marB="0" anchor="ctr"/>
                </a:tc>
                <a:tc rowSpan="4">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65</a:t>
                      </a:r>
                      <a:endParaRPr lang="en-US" sz="1400" dirty="0">
                        <a:latin typeface="Times New Roman" pitchFamily="18" charset="0"/>
                        <a:ea typeface="Times New Roman"/>
                        <a:cs typeface="Times New Roman" pitchFamily="18" charset="0"/>
                      </a:endParaRPr>
                    </a:p>
                  </a:txBody>
                  <a:tcPr marL="68580" marR="68580" marT="0" marB="0" anchor="ctr"/>
                </a:tc>
                <a:tc rowSpan="4">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9</a:t>
                      </a:r>
                      <a:r>
                        <a:rPr lang="en-US" sz="1400" baseline="30000">
                          <a:latin typeface="Times New Roman" pitchFamily="18" charset="0"/>
                          <a:cs typeface="Times New Roman" pitchFamily="18" charset="0"/>
                        </a:rPr>
                        <a:t>th</a:t>
                      </a:r>
                      <a:endParaRPr lang="en-US" sz="1400">
                        <a:latin typeface="Times New Roman" pitchFamily="18" charset="0"/>
                        <a:ea typeface="Times New Roman"/>
                        <a:cs typeface="Times New Roman" pitchFamily="18" charset="0"/>
                      </a:endParaRPr>
                    </a:p>
                  </a:txBody>
                  <a:tcPr marL="68580" marR="68580" marT="0" marB="0" anchor="ctr"/>
                </a:tc>
                <a:tc rowSpan="4">
                  <a:txBody>
                    <a:bodyPr/>
                    <a:lstStyle/>
                    <a:p>
                      <a:pPr marL="0" marR="0" algn="ctr">
                        <a:lnSpc>
                          <a:spcPct val="115000"/>
                        </a:lnSpc>
                        <a:spcBef>
                          <a:spcPts val="0"/>
                        </a:spcBef>
                        <a:spcAft>
                          <a:spcPts val="0"/>
                        </a:spcAft>
                      </a:pPr>
                      <a:r>
                        <a:rPr lang="en-US" sz="1400">
                          <a:latin typeface="Times New Roman" pitchFamily="18" charset="0"/>
                          <a:cs typeface="Times New Roman" pitchFamily="18" charset="0"/>
                        </a:rPr>
                        <a:t>Front Runner</a:t>
                      </a:r>
                      <a:endParaRPr lang="en-US" sz="1400">
                        <a:latin typeface="Times New Roman" pitchFamily="18" charset="0"/>
                        <a:ea typeface="Times New Roman"/>
                        <a:cs typeface="Times New Roman" pitchFamily="18" charset="0"/>
                      </a:endParaRPr>
                    </a:p>
                  </a:txBody>
                  <a:tcPr marL="68580" marR="68580" marT="0" marB="0" anchor="ctr"/>
                </a:tc>
                <a:tc rowSpan="4">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Goa</a:t>
                      </a:r>
                      <a:endParaRPr lang="en-US" sz="1400" dirty="0">
                        <a:latin typeface="Times New Roman" pitchFamily="18" charset="0"/>
                        <a:ea typeface="Times New Roman"/>
                        <a:cs typeface="Times New Roman" pitchFamily="18" charset="0"/>
                      </a:endParaRPr>
                    </a:p>
                  </a:txBody>
                  <a:tcPr marL="68580" marR="68580" marT="0" marB="0" anchor="ctr"/>
                </a:tc>
                <a:tc rowSpan="4">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Manipur</a:t>
                      </a:r>
                      <a:endParaRPr lang="en-US" sz="1400" dirty="0">
                        <a:latin typeface="Times New Roman" pitchFamily="18" charset="0"/>
                        <a:ea typeface="Times New Roman"/>
                        <a:cs typeface="Times New Roman" pitchFamily="18" charset="0"/>
                      </a:endParaRPr>
                    </a:p>
                  </a:txBody>
                  <a:tcPr marL="68580" marR="68580" marT="0" marB="0" anchor="ctr"/>
                </a:tc>
              </a:tr>
              <a:tr h="875847">
                <a:tc vMerge="1">
                  <a:txBody>
                    <a:bodyPr/>
                    <a:lstStyle/>
                    <a:p>
                      <a:pPr marL="0" marR="0" algn="l">
                        <a:lnSpc>
                          <a:spcPct val="115000"/>
                        </a:lnSpc>
                        <a:spcBef>
                          <a:spcPts val="0"/>
                        </a:spcBef>
                        <a:spcAft>
                          <a:spcPts val="0"/>
                        </a:spcAft>
                      </a:pPr>
                      <a:endParaRPr lang="en-US" sz="2000" dirty="0">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1400">
                          <a:latin typeface="Times New Roman" pitchFamily="18" charset="0"/>
                          <a:cs typeface="Times New Roman" pitchFamily="18" charset="0"/>
                        </a:rPr>
                        <a:t>2. Average unemployment rate per 1,000 persons for males and females.</a:t>
                      </a:r>
                      <a:endParaRPr lang="en-US" sz="14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94</a:t>
                      </a:r>
                      <a:endParaRPr lang="en-US" sz="1400" dirty="0">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725339">
                <a:tc vMerge="1">
                  <a:txBody>
                    <a:bodyPr/>
                    <a:lstStyle/>
                    <a:p>
                      <a:pPr marL="0" marR="0" algn="l">
                        <a:lnSpc>
                          <a:spcPct val="115000"/>
                        </a:lnSpc>
                        <a:spcBef>
                          <a:spcPts val="0"/>
                        </a:spcBef>
                        <a:spcAft>
                          <a:spcPts val="0"/>
                        </a:spcAft>
                      </a:pPr>
                      <a:endParaRPr lang="en-US" sz="2000" dirty="0">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1400">
                          <a:latin typeface="Times New Roman" pitchFamily="18" charset="0"/>
                          <a:cs typeface="Times New Roman" pitchFamily="18" charset="0"/>
                        </a:rPr>
                        <a:t>3. Percentage of households with bank account.</a:t>
                      </a:r>
                      <a:endParaRPr lang="en-US" sz="14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72</a:t>
                      </a:r>
                      <a:endParaRPr lang="en-US" sz="1400" dirty="0">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725339">
                <a:tc vMerge="1">
                  <a:txBody>
                    <a:bodyPr/>
                    <a:lstStyle/>
                    <a:p>
                      <a:pPr marL="0" marR="0" algn="l">
                        <a:lnSpc>
                          <a:spcPct val="115000"/>
                        </a:lnSpc>
                        <a:spcBef>
                          <a:spcPts val="0"/>
                        </a:spcBef>
                        <a:spcAft>
                          <a:spcPts val="0"/>
                        </a:spcAft>
                      </a:pPr>
                      <a:endParaRPr lang="en-US" sz="2000" dirty="0">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solidFill>
                            <a:srgbClr val="FF0000"/>
                          </a:solidFill>
                          <a:latin typeface="Times New Roman" pitchFamily="18" charset="0"/>
                          <a:cs typeface="Times New Roman" pitchFamily="18" charset="0"/>
                        </a:rPr>
                        <a:t>4. Number of ATMs with per 1,00,000 population.</a:t>
                      </a:r>
                      <a:endParaRPr lang="en-US" sz="1400" dirty="0">
                        <a:solidFill>
                          <a:srgbClr val="FF0000"/>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FF0000"/>
                          </a:solidFill>
                          <a:latin typeface="Times New Roman" pitchFamily="18" charset="0"/>
                          <a:cs typeface="Times New Roman" pitchFamily="18" charset="0"/>
                        </a:rPr>
                        <a:t>14</a:t>
                      </a:r>
                      <a:endParaRPr lang="en-US" sz="1400" dirty="0">
                        <a:solidFill>
                          <a:srgbClr val="FF0000"/>
                        </a:solidFill>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16" name="Table 5"/>
          <p:cNvGraphicFramePr>
            <a:graphicFrameLocks noGrp="1"/>
          </p:cNvGraphicFramePr>
          <p:nvPr/>
        </p:nvGraphicFramePr>
        <p:xfrm>
          <a:off x="76200" y="160511"/>
          <a:ext cx="8991598" cy="6513847"/>
        </p:xfrm>
        <a:graphic>
          <a:graphicData uri="http://schemas.openxmlformats.org/drawingml/2006/table">
            <a:tbl>
              <a:tblPr>
                <a:tableStyleId>{775DCB02-9BB8-47FD-8907-85C794F793BA}</a:tableStyleId>
              </a:tblPr>
              <a:tblGrid>
                <a:gridCol w="1752600"/>
                <a:gridCol w="1769108"/>
                <a:gridCol w="599440"/>
                <a:gridCol w="749300"/>
                <a:gridCol w="1049020"/>
                <a:gridCol w="974090"/>
                <a:gridCol w="899160"/>
                <a:gridCol w="1198880"/>
              </a:tblGrid>
              <a:tr h="990600">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
                      </a:r>
                      <a:br>
                        <a:rPr lang="en-US" sz="1600" b="1" dirty="0">
                          <a:latin typeface="Times New Roman" pitchFamily="18" charset="0"/>
                          <a:cs typeface="Times New Roman" pitchFamily="18" charset="0"/>
                        </a:rPr>
                      </a:br>
                      <a:r>
                        <a:rPr lang="en-US" sz="1600" b="1" dirty="0">
                          <a:latin typeface="Times New Roman" pitchFamily="18" charset="0"/>
                          <a:cs typeface="Times New Roman" pitchFamily="18" charset="0"/>
                        </a:rPr>
                        <a:t>Goals</a:t>
                      </a:r>
                      <a:endParaRPr lang="en-US" sz="2400" b="1" dirty="0">
                        <a:latin typeface="Times New Roman" pitchFamily="18" charset="0"/>
                        <a:ea typeface="Times New Roman"/>
                        <a:cs typeface="Times New Roman" pitchFamily="18" charset="0"/>
                      </a:endParaRPr>
                    </a:p>
                  </a:txBody>
                  <a:tcPr marL="68580" marR="68580" marT="0" marB="0" anchor="ctr"/>
                </a:tc>
                <a:tc gridSpan="2">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Indicators with Score</a:t>
                      </a:r>
                      <a:endParaRPr lang="en-US" sz="2400" b="1" dirty="0">
                        <a:latin typeface="Times New Roman" pitchFamily="18" charset="0"/>
                        <a:ea typeface="Times New Roman"/>
                        <a:cs typeface="Times New Roman" pitchFamily="18" charset="0"/>
                      </a:endParaRPr>
                    </a:p>
                  </a:txBody>
                  <a:tcPr marL="68580" marR="68580" marT="0" marB="0" anchor="ctr"/>
                </a:tc>
                <a:tc hMerge="1">
                  <a:txBody>
                    <a:bodyPr/>
                    <a:lstStyle/>
                    <a:p>
                      <a:endParaRPr lang="en-US" sz="3200" dirty="0">
                        <a:latin typeface="Times New Roman" pitchFamily="18" charset="0"/>
                        <a:cs typeface="Times New Roman" pitchFamily="18" charset="0"/>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Index  Score</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Mizoram Rank</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Category</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Top Position</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Bottom</a:t>
                      </a:r>
                      <a:endParaRPr lang="en-US" sz="2400" b="1" dirty="0">
                        <a:latin typeface="Times New Roman" pitchFamily="18" charset="0"/>
                        <a:ea typeface="Times New Roman"/>
                        <a:cs typeface="Times New Roman" pitchFamily="18" charset="0"/>
                      </a:endParaRPr>
                    </a:p>
                  </a:txBody>
                  <a:tcPr marL="68580" marR="68580" marT="0" marB="0" anchor="ctr"/>
                </a:tc>
              </a:tr>
              <a:tr h="1635235">
                <a:tc rowSpan="4">
                  <a:txBody>
                    <a:bodyPr/>
                    <a:lstStyle/>
                    <a:p>
                      <a:pPr marL="0" marR="0" algn="l">
                        <a:lnSpc>
                          <a:spcPct val="115000"/>
                        </a:lnSpc>
                        <a:spcBef>
                          <a:spcPts val="0"/>
                        </a:spcBef>
                        <a:spcAft>
                          <a:spcPts val="0"/>
                        </a:spcAft>
                      </a:pPr>
                      <a:r>
                        <a:rPr lang="en-US" sz="2000" b="1" dirty="0">
                          <a:latin typeface="Times New Roman" pitchFamily="18" charset="0"/>
                          <a:cs typeface="Times New Roman" pitchFamily="18" charset="0"/>
                        </a:rPr>
                        <a:t>SDG 9: </a:t>
                      </a:r>
                      <a:r>
                        <a:rPr kumimoji="0" lang="en-US" sz="2000" b="1" kern="1200" dirty="0">
                          <a:latin typeface="Times New Roman" pitchFamily="18" charset="0"/>
                          <a:cs typeface="Times New Roman" pitchFamily="18" charset="0"/>
                        </a:rPr>
                        <a:t>Industry, Innovation and Infrastructure</a:t>
                      </a:r>
                      <a:endParaRPr lang="en-US" sz="2000" b="1" dirty="0">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1. Percentage of Targeted habitations connected by all-weather roads under PMGSY.</a:t>
                      </a:r>
                      <a:endParaRPr lang="en-US" sz="2400" dirty="0">
                        <a:solidFill>
                          <a:srgbClr val="FF0000"/>
                        </a:solidFill>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0</a:t>
                      </a:r>
                      <a:endParaRPr lang="en-US" sz="2400" dirty="0">
                        <a:solidFill>
                          <a:srgbClr val="FF0000"/>
                        </a:solidFill>
                        <a:latin typeface="Times New Roman" pitchFamily="18" charset="0"/>
                        <a:ea typeface="Times New Roman"/>
                        <a:cs typeface="Times New Roman" pitchFamily="18" charset="0"/>
                      </a:endParaRPr>
                    </a:p>
                  </a:txBody>
                  <a:tcPr marL="68580" marR="68580" marT="0" marB="0" anchor="ctr"/>
                </a:tc>
                <a:tc rowSpan="4">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0</a:t>
                      </a:r>
                      <a:endParaRPr lang="en-US" sz="2400" dirty="0">
                        <a:latin typeface="Times New Roman" pitchFamily="18" charset="0"/>
                        <a:ea typeface="Times New Roman"/>
                        <a:cs typeface="Times New Roman" pitchFamily="18" charset="0"/>
                      </a:endParaRPr>
                    </a:p>
                  </a:txBody>
                  <a:tcPr marL="68580" marR="68580" marT="0" marB="0" anchor="ctr"/>
                </a:tc>
                <a:tc rowSpan="4">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Bottom</a:t>
                      </a:r>
                      <a:endParaRPr lang="en-US" sz="2400" dirty="0">
                        <a:latin typeface="Times New Roman" pitchFamily="18" charset="0"/>
                        <a:ea typeface="Times New Roman"/>
                        <a:cs typeface="Times New Roman" pitchFamily="18" charset="0"/>
                      </a:endParaRPr>
                    </a:p>
                  </a:txBody>
                  <a:tcPr marL="68580" marR="68580" marT="0" marB="0" anchor="ctr"/>
                </a:tc>
                <a:tc rowSpan="4">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Aspirant</a:t>
                      </a:r>
                      <a:endParaRPr lang="en-US" sz="2400" dirty="0">
                        <a:latin typeface="Times New Roman" pitchFamily="18" charset="0"/>
                        <a:ea typeface="Times New Roman"/>
                        <a:cs typeface="Times New Roman" pitchFamily="18" charset="0"/>
                      </a:endParaRPr>
                    </a:p>
                  </a:txBody>
                  <a:tcPr marL="68580" marR="68580" marT="0" marB="0" anchor="ctr"/>
                </a:tc>
                <a:tc rowSpan="4">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Manipur</a:t>
                      </a:r>
                      <a:endParaRPr lang="en-US" sz="2400" dirty="0">
                        <a:latin typeface="Times New Roman" pitchFamily="18" charset="0"/>
                        <a:ea typeface="Times New Roman"/>
                        <a:cs typeface="Times New Roman" pitchFamily="18" charset="0"/>
                      </a:endParaRPr>
                    </a:p>
                  </a:txBody>
                  <a:tcPr marL="68580" marR="68580" marT="0" marB="0" anchor="ctr"/>
                </a:tc>
                <a:tc rowSpan="4">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Mizoram/Goa /Nagaland</a:t>
                      </a:r>
                      <a:endParaRPr lang="en-US" sz="2400" dirty="0">
                        <a:latin typeface="Times New Roman" pitchFamily="18" charset="0"/>
                        <a:ea typeface="Times New Roman"/>
                        <a:cs typeface="Times New Roman" pitchFamily="18" charset="0"/>
                      </a:endParaRPr>
                    </a:p>
                  </a:txBody>
                  <a:tcPr marL="68580" marR="68580" marT="0" marB="0" anchor="ctr"/>
                </a:tc>
              </a:tr>
              <a:tr h="1635235">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l">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2. Number of mobile connections per 100 persons in rural and urban areas (Mobile Tele density).</a:t>
                      </a:r>
                      <a:endParaRPr lang="en-US" sz="2400" dirty="0">
                        <a:solidFill>
                          <a:srgbClr val="FF0000"/>
                        </a:solidFill>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Null</a:t>
                      </a:r>
                      <a:endParaRPr lang="en-US" sz="2400" dirty="0">
                        <a:solidFill>
                          <a:srgbClr val="FF0000"/>
                        </a:solidFill>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873602">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l">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3. Number of internet subscriber 100 population.</a:t>
                      </a:r>
                      <a:endParaRPr lang="en-US" sz="2400" dirty="0">
                        <a:solidFill>
                          <a:srgbClr val="FF0000"/>
                        </a:solidFill>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Null</a:t>
                      </a:r>
                      <a:endParaRPr lang="en-US" sz="2400" dirty="0">
                        <a:solidFill>
                          <a:srgbClr val="FF0000"/>
                        </a:solidFill>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284653">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l">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4. Percentage of Gram </a:t>
                      </a:r>
                      <a:r>
                        <a:rPr lang="en-US" sz="1600" dirty="0" err="1">
                          <a:solidFill>
                            <a:srgbClr val="FF0000"/>
                          </a:solidFill>
                          <a:latin typeface="Times New Roman" pitchFamily="18" charset="0"/>
                          <a:cs typeface="Times New Roman" pitchFamily="18" charset="0"/>
                        </a:rPr>
                        <a:t>Panchayats</a:t>
                      </a:r>
                      <a:r>
                        <a:rPr lang="en-US" sz="1600" dirty="0">
                          <a:solidFill>
                            <a:srgbClr val="FF0000"/>
                          </a:solidFill>
                          <a:latin typeface="Times New Roman" pitchFamily="18" charset="0"/>
                          <a:cs typeface="Times New Roman" pitchFamily="18" charset="0"/>
                        </a:rPr>
                        <a:t> covered under Bharat Net.</a:t>
                      </a:r>
                      <a:endParaRPr lang="en-US" sz="2400" dirty="0">
                        <a:solidFill>
                          <a:srgbClr val="FF0000"/>
                        </a:solidFill>
                        <a:latin typeface="Times New Roman" pitchFamily="18" charset="0"/>
                        <a:ea typeface="Times New Roman"/>
                        <a:cs typeface="Times New Roman" pitchFamily="18" charset="0"/>
                      </a:endParaRPr>
                    </a:p>
                  </a:txBody>
                  <a:tcPr marL="68580" marR="68580" marT="0" marB="0"/>
                </a:tc>
                <a:tc>
                  <a:txBody>
                    <a:bodyPr/>
                    <a:lstStyle/>
                    <a:p>
                      <a:pPr marL="0" marR="0" algn="ctr">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Null</a:t>
                      </a:r>
                      <a:endParaRPr lang="en-US" sz="2400" dirty="0">
                        <a:solidFill>
                          <a:srgbClr val="FF0000"/>
                        </a:solidFill>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17" name="Table 5"/>
          <p:cNvGraphicFramePr>
            <a:graphicFrameLocks noGrp="1"/>
          </p:cNvGraphicFramePr>
          <p:nvPr/>
        </p:nvGraphicFramePr>
        <p:xfrm>
          <a:off x="76201" y="228601"/>
          <a:ext cx="8991599" cy="6250680"/>
        </p:xfrm>
        <a:graphic>
          <a:graphicData uri="http://schemas.openxmlformats.org/drawingml/2006/table">
            <a:tbl>
              <a:tblPr>
                <a:tableStyleId>{775DCB02-9BB8-47FD-8907-85C794F793BA}</a:tableStyleId>
              </a:tblPr>
              <a:tblGrid>
                <a:gridCol w="1371599"/>
                <a:gridCol w="2299970"/>
                <a:gridCol w="599440"/>
                <a:gridCol w="674370"/>
                <a:gridCol w="974090"/>
                <a:gridCol w="974092"/>
                <a:gridCol w="1025646"/>
                <a:gridCol w="1072392"/>
              </a:tblGrid>
              <a:tr h="918511">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Goals</a:t>
                      </a:r>
                      <a:endParaRPr lang="en-US" sz="1600" b="1" dirty="0">
                        <a:latin typeface="Times New Roman" pitchFamily="18" charset="0"/>
                        <a:ea typeface="Times New Roman"/>
                        <a:cs typeface="Times New Roman" pitchFamily="18" charset="0"/>
                      </a:endParaRPr>
                    </a:p>
                  </a:txBody>
                  <a:tcPr marL="68580" marR="68580" marT="0" marB="0" anchor="ctr"/>
                </a:tc>
                <a:tc gridSpan="2">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Indicators with Score</a:t>
                      </a:r>
                      <a:endParaRPr lang="en-US" sz="1600" b="1" dirty="0">
                        <a:latin typeface="Times New Roman" pitchFamily="18" charset="0"/>
                        <a:ea typeface="Times New Roman"/>
                        <a:cs typeface="Times New Roman" pitchFamily="18" charset="0"/>
                      </a:endParaRPr>
                    </a:p>
                  </a:txBody>
                  <a:tcPr marL="68580" marR="68580" marT="0" marB="0" anchor="ctr"/>
                </a:tc>
                <a:tc hMerge="1">
                  <a:txBody>
                    <a:bodyPr/>
                    <a:lstStyle/>
                    <a:p>
                      <a:endParaRPr lang="en-US" sz="3200" dirty="0">
                        <a:latin typeface="Times New Roman" pitchFamily="18" charset="0"/>
                        <a:cs typeface="Times New Roman" pitchFamily="18" charset="0"/>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Index  Score</a:t>
                      </a:r>
                      <a:endParaRPr lang="en-US" sz="16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Mizoram Rank</a:t>
                      </a:r>
                      <a:endParaRPr lang="en-US" sz="16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Category</a:t>
                      </a:r>
                      <a:endParaRPr lang="en-US" sz="16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Top Position</a:t>
                      </a:r>
                      <a:endParaRPr lang="en-US" sz="16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Bottom</a:t>
                      </a:r>
                      <a:endParaRPr lang="en-US" sz="1600" b="1" dirty="0">
                        <a:latin typeface="Times New Roman" pitchFamily="18" charset="0"/>
                        <a:ea typeface="Times New Roman"/>
                        <a:cs typeface="Times New Roman" pitchFamily="18" charset="0"/>
                      </a:endParaRPr>
                    </a:p>
                  </a:txBody>
                  <a:tcPr marL="68580" marR="68580" marT="0" marB="0" anchor="ctr"/>
                </a:tc>
              </a:tr>
              <a:tr h="995204">
                <a:tc rowSpan="5">
                  <a:txBody>
                    <a:bodyPr/>
                    <a:lstStyle/>
                    <a:p>
                      <a:pPr marL="0" marR="0" algn="l">
                        <a:lnSpc>
                          <a:spcPct val="115000"/>
                        </a:lnSpc>
                        <a:spcBef>
                          <a:spcPts val="0"/>
                        </a:spcBef>
                        <a:spcAft>
                          <a:spcPts val="0"/>
                        </a:spcAft>
                      </a:pPr>
                      <a:r>
                        <a:rPr lang="en-US" sz="2000" b="1" dirty="0">
                          <a:latin typeface="Times New Roman" pitchFamily="18" charset="0"/>
                          <a:cs typeface="Times New Roman" pitchFamily="18" charset="0"/>
                        </a:rPr>
                        <a:t>SDG 10: Reduced Inequality</a:t>
                      </a:r>
                      <a:endParaRPr lang="en-US" sz="2000" b="1" dirty="0">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1600" dirty="0">
                          <a:latin typeface="Times New Roman" pitchFamily="18" charset="0"/>
                          <a:cs typeface="Times New Roman" pitchFamily="18" charset="0"/>
                        </a:rPr>
                        <a:t>1. Palma ratio of households expenditure in Urban India</a:t>
                      </a:r>
                      <a:endParaRPr lang="en-US" sz="16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100</a:t>
                      </a:r>
                      <a:endParaRPr lang="en-US" sz="1600" dirty="0">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100</a:t>
                      </a:r>
                      <a:endParaRPr lang="en-US" sz="1600" dirty="0">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1</a:t>
                      </a:r>
                      <a:r>
                        <a:rPr lang="en-US" sz="1600" baseline="30000" dirty="0">
                          <a:latin typeface="Times New Roman" pitchFamily="18" charset="0"/>
                          <a:cs typeface="Times New Roman" pitchFamily="18" charset="0"/>
                        </a:rPr>
                        <a:t>st</a:t>
                      </a:r>
                      <a:endParaRPr lang="en-US" sz="1600" dirty="0">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Achiever</a:t>
                      </a:r>
                      <a:endParaRPr lang="en-US" sz="1600">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Mizoram/Meghalaya/Telengana</a:t>
                      </a:r>
                      <a:endParaRPr lang="en-US" sz="1600">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Uttar Pradesh</a:t>
                      </a:r>
                      <a:endParaRPr lang="en-US" sz="1600" dirty="0">
                        <a:latin typeface="Times New Roman" pitchFamily="18" charset="0"/>
                        <a:ea typeface="Times New Roman"/>
                        <a:cs typeface="Times New Roman" pitchFamily="18" charset="0"/>
                      </a:endParaRPr>
                    </a:p>
                  </a:txBody>
                  <a:tcPr marL="68580" marR="68580" marT="0" marB="0" anchor="ctr"/>
                </a:tc>
              </a:tr>
              <a:tr h="838968">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l">
                        <a:lnSpc>
                          <a:spcPct val="115000"/>
                        </a:lnSpc>
                        <a:spcBef>
                          <a:spcPts val="0"/>
                        </a:spcBef>
                        <a:spcAft>
                          <a:spcPts val="0"/>
                        </a:spcAft>
                      </a:pPr>
                      <a:r>
                        <a:rPr lang="en-US" sz="1600" dirty="0">
                          <a:latin typeface="Times New Roman" pitchFamily="18" charset="0"/>
                          <a:cs typeface="Times New Roman" pitchFamily="18" charset="0"/>
                        </a:rPr>
                        <a:t>2. Palma ratio of households expenditure in Rural India</a:t>
                      </a:r>
                      <a:endParaRPr lang="en-US" sz="16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100</a:t>
                      </a:r>
                      <a:endParaRPr lang="en-US" sz="1600" dirty="0">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369369">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l">
                        <a:lnSpc>
                          <a:spcPct val="115000"/>
                        </a:lnSpc>
                        <a:spcBef>
                          <a:spcPts val="0"/>
                        </a:spcBef>
                        <a:spcAft>
                          <a:spcPts val="0"/>
                        </a:spcAft>
                      </a:pPr>
                      <a:r>
                        <a:rPr lang="en-US" sz="1600" dirty="0">
                          <a:latin typeface="Times New Roman" pitchFamily="18" charset="0"/>
                          <a:cs typeface="Times New Roman" pitchFamily="18" charset="0"/>
                        </a:rPr>
                        <a:t>3. Ratio of transgender </a:t>
                      </a:r>
                      <a:r>
                        <a:rPr lang="en-US" sz="1600" dirty="0" err="1">
                          <a:latin typeface="Times New Roman" pitchFamily="18" charset="0"/>
                          <a:cs typeface="Times New Roman" pitchFamily="18" charset="0"/>
                        </a:rPr>
                        <a:t>Labour</a:t>
                      </a:r>
                      <a:r>
                        <a:rPr lang="en-US" sz="1600" dirty="0">
                          <a:latin typeface="Times New Roman" pitchFamily="18" charset="0"/>
                          <a:cs typeface="Times New Roman" pitchFamily="18" charset="0"/>
                        </a:rPr>
                        <a:t> force participation rate to male </a:t>
                      </a:r>
                      <a:r>
                        <a:rPr lang="en-US" sz="1600" dirty="0" err="1">
                          <a:latin typeface="Times New Roman" pitchFamily="18" charset="0"/>
                          <a:cs typeface="Times New Roman" pitchFamily="18" charset="0"/>
                        </a:rPr>
                        <a:t>labour</a:t>
                      </a:r>
                      <a:r>
                        <a:rPr lang="en-US" sz="1600" dirty="0">
                          <a:latin typeface="Times New Roman" pitchFamily="18" charset="0"/>
                          <a:cs typeface="Times New Roman" pitchFamily="18" charset="0"/>
                        </a:rPr>
                        <a:t> force participation.</a:t>
                      </a:r>
                      <a:endParaRPr lang="en-US" sz="16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100</a:t>
                      </a:r>
                      <a:endParaRPr lang="en-US" sz="1600" dirty="0">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850538">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l">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4. Percentage of Scheduled Caste Sub plan fund utilized.</a:t>
                      </a:r>
                      <a:endParaRPr lang="en-US" sz="1600" dirty="0">
                        <a:solidFill>
                          <a:srgbClr val="FF0000"/>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Null</a:t>
                      </a:r>
                      <a:endParaRPr lang="en-US" sz="1600" dirty="0">
                        <a:solidFill>
                          <a:srgbClr val="FF0000"/>
                        </a:solidFill>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275810">
                <a:tc vMerge="1">
                  <a:txBody>
                    <a:bodyPr/>
                    <a:lstStyle/>
                    <a:p>
                      <a:pPr marL="0" marR="0" algn="l">
                        <a:lnSpc>
                          <a:spcPct val="115000"/>
                        </a:lnSpc>
                        <a:spcBef>
                          <a:spcPts val="0"/>
                        </a:spcBef>
                        <a:spcAft>
                          <a:spcPts val="0"/>
                        </a:spcAft>
                      </a:pPr>
                      <a:endParaRPr lang="en-US" sz="1100" dirty="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l">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5. Percentage of Tribal Sub plan fund utilized.</a:t>
                      </a:r>
                      <a:endParaRPr lang="en-US" sz="1600" dirty="0">
                        <a:solidFill>
                          <a:srgbClr val="FF0000"/>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Null</a:t>
                      </a:r>
                      <a:endParaRPr lang="en-US" sz="1600" dirty="0">
                        <a:solidFill>
                          <a:srgbClr val="FF0000"/>
                        </a:solidFill>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itle 1"/>
          <p:cNvSpPr>
            <a:spLocks noGrp="1"/>
          </p:cNvSpPr>
          <p:nvPr>
            <p:ph type="title"/>
          </p:nvPr>
        </p:nvSpPr>
        <p:spPr>
          <a:xfrm>
            <a:off x="1066800" y="304800"/>
            <a:ext cx="7620000" cy="990600"/>
          </a:xfrm>
        </p:spPr>
        <p:txBody>
          <a:bodyPr>
            <a:noAutofit/>
          </a:bodyPr>
          <a:lstStyle/>
          <a:p>
            <a:pPr algn="ctr"/>
            <a:r>
              <a:rPr lang="en-US" sz="3600" b="1" dirty="0">
                <a:solidFill>
                  <a:schemeClr val="tx1"/>
                </a:solidFill>
                <a:latin typeface="Times New Roman" pitchFamily="18" charset="0"/>
                <a:cs typeface="Times New Roman" pitchFamily="18" charset="0"/>
              </a:rPr>
              <a:t>SDGs Implementation Framework in India</a:t>
            </a:r>
            <a:endParaRPr lang="en-US" sz="3600" dirty="0">
              <a:solidFill>
                <a:schemeClr val="tx1"/>
              </a:solidFill>
              <a:latin typeface="Times New Roman" pitchFamily="18" charset="0"/>
              <a:cs typeface="Times New Roman" pitchFamily="18" charset="0"/>
            </a:endParaRPr>
          </a:p>
        </p:txBody>
      </p:sp>
      <p:sp>
        <p:nvSpPr>
          <p:cNvPr id="1048602" name="Content Placeholder 2"/>
          <p:cNvSpPr>
            <a:spLocks noGrp="1"/>
          </p:cNvSpPr>
          <p:nvPr>
            <p:ph idx="1"/>
          </p:nvPr>
        </p:nvSpPr>
        <p:spPr>
          <a:xfrm>
            <a:off x="1066800" y="1447800"/>
            <a:ext cx="7866888" cy="5105400"/>
          </a:xfrm>
        </p:spPr>
        <p:txBody>
          <a:bodyPr>
            <a:normAutofit fontScale="87500" lnSpcReduction="10000"/>
          </a:bodyPr>
          <a:lstStyle/>
          <a:p>
            <a:pPr algn="just"/>
            <a:r>
              <a:rPr lang="en-US" sz="3400" dirty="0">
                <a:latin typeface="Times New Roman" pitchFamily="18" charset="0"/>
                <a:cs typeface="Times New Roman" pitchFamily="18" charset="0"/>
              </a:rPr>
              <a:t>NITI </a:t>
            </a:r>
            <a:r>
              <a:rPr lang="en-US" sz="3400" dirty="0" err="1">
                <a:latin typeface="Times New Roman" pitchFamily="18" charset="0"/>
                <a:cs typeface="Times New Roman" pitchFamily="18" charset="0"/>
              </a:rPr>
              <a:t>Aayog</a:t>
            </a:r>
            <a:r>
              <a:rPr lang="en-US" sz="3400" dirty="0">
                <a:latin typeface="Times New Roman" pitchFamily="18" charset="0"/>
                <a:cs typeface="Times New Roman" pitchFamily="18" charset="0"/>
              </a:rPr>
              <a:t> is the Nodal Agency in India which undertakes mapping of SDG Goals and Targets with Schemes, identification of Nodal Ministries and Government Departments for each of the Goals and Targets. </a:t>
            </a:r>
          </a:p>
          <a:p>
            <a:pPr algn="just"/>
            <a:r>
              <a:rPr lang="en-US" sz="3400" dirty="0">
                <a:latin typeface="Times New Roman" pitchFamily="18" charset="0"/>
                <a:cs typeface="Times New Roman" pitchFamily="18" charset="0"/>
              </a:rPr>
              <a:t>At the State level, Planning Departments are the Nodal Department for implementation of SDGs in each State. </a:t>
            </a:r>
          </a:p>
          <a:p>
            <a:pPr algn="just"/>
            <a:r>
              <a:rPr lang="en-US" sz="3400" dirty="0">
                <a:latin typeface="Times New Roman" pitchFamily="18" charset="0"/>
                <a:cs typeface="Times New Roman" pitchFamily="18" charset="0"/>
              </a:rPr>
              <a:t>In Mizoram, Planning &amp; Programme Implementation Department is the Nodal Department for implementation of SDGs.</a:t>
            </a:r>
          </a:p>
          <a:p>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18" name="Table 5"/>
          <p:cNvGraphicFramePr>
            <a:graphicFrameLocks noGrp="1"/>
          </p:cNvGraphicFramePr>
          <p:nvPr/>
        </p:nvGraphicFramePr>
        <p:xfrm>
          <a:off x="152400" y="161162"/>
          <a:ext cx="8839200" cy="6507480"/>
        </p:xfrm>
        <a:graphic>
          <a:graphicData uri="http://schemas.openxmlformats.org/drawingml/2006/table">
            <a:tbl>
              <a:tblPr>
                <a:tableStyleId>{775DCB02-9BB8-47FD-8907-85C794F793BA}</a:tableStyleId>
              </a:tblPr>
              <a:tblGrid>
                <a:gridCol w="1647985"/>
                <a:gridCol w="1887694"/>
                <a:gridCol w="662940"/>
                <a:gridCol w="736600"/>
                <a:gridCol w="957580"/>
                <a:gridCol w="1000154"/>
                <a:gridCol w="892030"/>
                <a:gridCol w="1054217"/>
              </a:tblGrid>
              <a:tr h="1371601">
                <a:tc>
                  <a:txBody>
                    <a:bodyPr/>
                    <a:lstStyle/>
                    <a:p>
                      <a:pPr marL="0" marR="0" algn="ctr">
                        <a:lnSpc>
                          <a:spcPct val="115000"/>
                        </a:lnSpc>
                        <a:spcBef>
                          <a:spcPts val="0"/>
                        </a:spcBef>
                        <a:spcAft>
                          <a:spcPts val="0"/>
                        </a:spcAft>
                      </a:pPr>
                      <a:r>
                        <a:rPr lang="en-US" sz="1600" b="1" dirty="0" smtClean="0">
                          <a:latin typeface="Times New Roman" pitchFamily="18" charset="0"/>
                          <a:cs typeface="Times New Roman" pitchFamily="18" charset="0"/>
                        </a:rPr>
                        <a:t>Goals</a:t>
                      </a:r>
                      <a:endParaRPr lang="en-US" sz="2400" b="1" dirty="0">
                        <a:latin typeface="Times New Roman" pitchFamily="18" charset="0"/>
                        <a:ea typeface="Times New Roman"/>
                        <a:cs typeface="Times New Roman" pitchFamily="18" charset="0"/>
                      </a:endParaRPr>
                    </a:p>
                  </a:txBody>
                  <a:tcPr marL="68580" marR="68580" marT="0" marB="0" anchor="ctr"/>
                </a:tc>
                <a:tc gridSpan="2">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Indicators with Score</a:t>
                      </a:r>
                      <a:endParaRPr lang="en-US" sz="2400" b="1" dirty="0">
                        <a:latin typeface="Times New Roman" pitchFamily="18" charset="0"/>
                        <a:ea typeface="Times New Roman"/>
                        <a:cs typeface="Times New Roman" pitchFamily="18" charset="0"/>
                      </a:endParaRPr>
                    </a:p>
                  </a:txBody>
                  <a:tcPr marL="68580" marR="68580" marT="0" marB="0" anchor="ctr"/>
                </a:tc>
                <a:tc hMerge="1">
                  <a:txBody>
                    <a:bodyPr/>
                    <a:lstStyle/>
                    <a:p>
                      <a:endParaRPr lang="en-US" sz="3200" dirty="0">
                        <a:latin typeface="Times New Roman" pitchFamily="18" charset="0"/>
                        <a:cs typeface="Times New Roman" pitchFamily="18" charset="0"/>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Index  Score</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Mizoram Rank</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Category</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Top Position</a:t>
                      </a:r>
                      <a:endParaRPr lang="en-US" sz="24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Bottom</a:t>
                      </a:r>
                      <a:endParaRPr lang="en-US" sz="2400" b="1" dirty="0">
                        <a:latin typeface="Times New Roman" pitchFamily="18" charset="0"/>
                        <a:ea typeface="Times New Roman"/>
                        <a:cs typeface="Times New Roman" pitchFamily="18" charset="0"/>
                      </a:endParaRPr>
                    </a:p>
                  </a:txBody>
                  <a:tcPr marL="68580" marR="68580" marT="0" marB="0" anchor="ctr"/>
                </a:tc>
              </a:tr>
              <a:tr h="1147858">
                <a:tc rowSpan="5">
                  <a:txBody>
                    <a:bodyPr/>
                    <a:lstStyle/>
                    <a:p>
                      <a:pPr marL="0" marR="0" algn="l">
                        <a:lnSpc>
                          <a:spcPct val="115000"/>
                        </a:lnSpc>
                        <a:spcBef>
                          <a:spcPts val="0"/>
                        </a:spcBef>
                        <a:spcAft>
                          <a:spcPts val="0"/>
                        </a:spcAft>
                      </a:pPr>
                      <a:r>
                        <a:rPr lang="en-US" sz="2000" b="1" dirty="0">
                          <a:latin typeface="Times New Roman" pitchFamily="18" charset="0"/>
                          <a:cs typeface="Times New Roman" pitchFamily="18" charset="0"/>
                        </a:rPr>
                        <a:t>SDG 11</a:t>
                      </a:r>
                      <a:r>
                        <a:rPr lang="en-US" sz="2000" b="1" dirty="0" smtClean="0">
                          <a:latin typeface="Times New Roman" pitchFamily="18" charset="0"/>
                          <a:cs typeface="Times New Roman" pitchFamily="18" charset="0"/>
                        </a:rPr>
                        <a:t>:</a:t>
                      </a:r>
                    </a:p>
                    <a:p>
                      <a:pPr marL="0" marR="0" algn="l">
                        <a:lnSpc>
                          <a:spcPct val="115000"/>
                        </a:lnSpc>
                        <a:spcBef>
                          <a:spcPts val="0"/>
                        </a:spcBef>
                        <a:spcAft>
                          <a:spcPts val="0"/>
                        </a:spcAft>
                      </a:pPr>
                      <a:r>
                        <a:rPr kumimoji="0" lang="en-US" sz="2000" b="1" kern="1200" dirty="0" smtClean="0">
                          <a:latin typeface="Times New Roman" pitchFamily="18" charset="0"/>
                          <a:cs typeface="Times New Roman" pitchFamily="18" charset="0"/>
                        </a:rPr>
                        <a:t>Sustainable </a:t>
                      </a:r>
                      <a:r>
                        <a:rPr kumimoji="0" lang="en-US" sz="2000" b="1" kern="1200" dirty="0">
                          <a:latin typeface="Times New Roman" pitchFamily="18" charset="0"/>
                          <a:cs typeface="Times New Roman" pitchFamily="18" charset="0"/>
                        </a:rPr>
                        <a:t>Cities and Communities</a:t>
                      </a:r>
                      <a:r>
                        <a:rPr kumimoji="0" lang="en-US" sz="2000" b="1" kern="1200" dirty="0"/>
                        <a:t> </a:t>
                      </a:r>
                      <a:endParaRPr lang="en-US" sz="2000" b="1" dirty="0">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1400" dirty="0">
                          <a:solidFill>
                            <a:srgbClr val="FF0000"/>
                          </a:solidFill>
                          <a:latin typeface="Times New Roman" pitchFamily="18" charset="0"/>
                          <a:cs typeface="Times New Roman" pitchFamily="18" charset="0"/>
                        </a:rPr>
                        <a:t>1. House completed under PMAY as a percentage of net demand assessment for houses.</a:t>
                      </a:r>
                      <a:endParaRPr lang="en-US" sz="2000" dirty="0">
                        <a:solidFill>
                          <a:srgbClr val="FF0000"/>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a:solidFill>
                            <a:srgbClr val="FF0000"/>
                          </a:solidFill>
                          <a:latin typeface="Times New Roman" pitchFamily="18" charset="0"/>
                          <a:cs typeface="Times New Roman" pitchFamily="18" charset="0"/>
                        </a:rPr>
                        <a:t> 1.1</a:t>
                      </a:r>
                      <a:endParaRPr lang="en-US" sz="2000">
                        <a:solidFill>
                          <a:srgbClr val="FF0000"/>
                        </a:solidFill>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32</a:t>
                      </a:r>
                      <a:endParaRPr lang="en-US" sz="1400" dirty="0">
                        <a:solidFill>
                          <a:schemeClr val="tx1"/>
                        </a:solidFill>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16</a:t>
                      </a:r>
                      <a:r>
                        <a:rPr lang="en-US" sz="1400" baseline="30000" dirty="0">
                          <a:latin typeface="Times New Roman" pitchFamily="18" charset="0"/>
                          <a:cs typeface="Times New Roman" pitchFamily="18" charset="0"/>
                        </a:rPr>
                        <a:t>th</a:t>
                      </a:r>
                      <a:endParaRPr lang="en-US" sz="1400" dirty="0">
                        <a:solidFill>
                          <a:schemeClr val="tx1"/>
                        </a:solidFill>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Aspirant</a:t>
                      </a:r>
                      <a:endParaRPr lang="en-US" sz="1400" dirty="0">
                        <a:solidFill>
                          <a:schemeClr val="tx1"/>
                        </a:solidFill>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Goa</a:t>
                      </a:r>
                      <a:endParaRPr lang="en-US" sz="1400" dirty="0">
                        <a:solidFill>
                          <a:schemeClr val="tx1"/>
                        </a:solidFill>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J&amp; K</a:t>
                      </a:r>
                      <a:endParaRPr lang="en-US" sz="1400" dirty="0">
                        <a:solidFill>
                          <a:schemeClr val="tx1"/>
                        </a:solidFill>
                        <a:latin typeface="Times New Roman" pitchFamily="18" charset="0"/>
                        <a:ea typeface="Times New Roman"/>
                        <a:cs typeface="Times New Roman" pitchFamily="18" charset="0"/>
                      </a:endParaRPr>
                    </a:p>
                  </a:txBody>
                  <a:tcPr marL="68580" marR="68580" marT="0" marB="0" anchor="ctr"/>
                </a:tc>
              </a:tr>
              <a:tr h="926401">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l">
                        <a:lnSpc>
                          <a:spcPct val="115000"/>
                        </a:lnSpc>
                        <a:spcBef>
                          <a:spcPts val="0"/>
                        </a:spcBef>
                        <a:spcAft>
                          <a:spcPts val="0"/>
                        </a:spcAft>
                      </a:pPr>
                      <a:r>
                        <a:rPr lang="en-US" sz="1400" dirty="0">
                          <a:solidFill>
                            <a:srgbClr val="FF0000"/>
                          </a:solidFill>
                          <a:latin typeface="Times New Roman" pitchFamily="18" charset="0"/>
                          <a:cs typeface="Times New Roman" pitchFamily="18" charset="0"/>
                        </a:rPr>
                        <a:t>2. Percentage of urban households living in slums.</a:t>
                      </a:r>
                      <a:endParaRPr lang="en-US" sz="2000" dirty="0">
                        <a:solidFill>
                          <a:srgbClr val="FF0000"/>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FF0000"/>
                          </a:solidFill>
                          <a:latin typeface="Times New Roman" pitchFamily="18" charset="0"/>
                          <a:cs typeface="Times New Roman" pitchFamily="18" charset="0"/>
                        </a:rPr>
                        <a:t>41</a:t>
                      </a:r>
                      <a:endParaRPr lang="en-US" sz="2000" dirty="0">
                        <a:solidFill>
                          <a:srgbClr val="FF0000"/>
                        </a:solidFill>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990600">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l">
                        <a:lnSpc>
                          <a:spcPct val="115000"/>
                        </a:lnSpc>
                        <a:spcBef>
                          <a:spcPts val="0"/>
                        </a:spcBef>
                        <a:spcAft>
                          <a:spcPts val="0"/>
                        </a:spcAft>
                      </a:pPr>
                      <a:r>
                        <a:rPr lang="en-US" sz="1400" dirty="0">
                          <a:latin typeface="Times New Roman" pitchFamily="18" charset="0"/>
                          <a:cs typeface="Times New Roman" pitchFamily="18" charset="0"/>
                        </a:rPr>
                        <a:t>3. Percentage of wards with 100% door to door wastes collections.</a:t>
                      </a:r>
                      <a:endParaRPr lang="en-US" sz="2000" dirty="0">
                        <a:solidFill>
                          <a:schemeClr val="tx1"/>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latin typeface="Times New Roman" pitchFamily="18" charset="0"/>
                          <a:cs typeface="Times New Roman" pitchFamily="18" charset="0"/>
                        </a:rPr>
                        <a:t>80</a:t>
                      </a:r>
                      <a:endParaRPr lang="en-US" sz="2000" dirty="0">
                        <a:solidFill>
                          <a:schemeClr val="tx1"/>
                        </a:solidFill>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765238">
                <a:tc vMerge="1">
                  <a:txBody>
                    <a:bodyPr/>
                    <a:lstStyle/>
                    <a:p>
                      <a:endParaRPr lang="en-US"/>
                    </a:p>
                  </a:txBody>
                  <a:tcPr/>
                </a:tc>
                <a:tc>
                  <a:txBody>
                    <a:bodyPr/>
                    <a:lstStyle/>
                    <a:p>
                      <a:pPr marL="0" marR="0" algn="l">
                        <a:lnSpc>
                          <a:spcPct val="115000"/>
                        </a:lnSpc>
                        <a:spcBef>
                          <a:spcPts val="0"/>
                        </a:spcBef>
                        <a:spcAft>
                          <a:spcPts val="0"/>
                        </a:spcAft>
                      </a:pPr>
                      <a:r>
                        <a:rPr lang="en-US" sz="1400" dirty="0">
                          <a:solidFill>
                            <a:srgbClr val="FF0000"/>
                          </a:solidFill>
                          <a:latin typeface="Times New Roman" pitchFamily="18" charset="0"/>
                          <a:cs typeface="Times New Roman" pitchFamily="18" charset="0"/>
                        </a:rPr>
                        <a:t>4. Percentage of waste processed.</a:t>
                      </a:r>
                      <a:endParaRPr lang="en-US" sz="2000" dirty="0">
                        <a:solidFill>
                          <a:srgbClr val="FF0000"/>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FF0000"/>
                          </a:solidFill>
                          <a:latin typeface="Times New Roman" pitchFamily="18" charset="0"/>
                          <a:cs typeface="Times New Roman" pitchFamily="18" charset="0"/>
                        </a:rPr>
                        <a:t>4</a:t>
                      </a:r>
                      <a:endParaRPr lang="en-US" sz="2000" dirty="0">
                        <a:solidFill>
                          <a:srgbClr val="FF0000"/>
                        </a:solidFill>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147858">
                <a:tc vMerge="1">
                  <a:txBody>
                    <a:bodyPr/>
                    <a:lstStyle/>
                    <a:p>
                      <a:pPr marL="0" marR="0" algn="l">
                        <a:lnSpc>
                          <a:spcPct val="115000"/>
                        </a:lnSpc>
                        <a:spcBef>
                          <a:spcPts val="0"/>
                        </a:spcBef>
                        <a:spcAft>
                          <a:spcPts val="0"/>
                        </a:spcAft>
                      </a:pPr>
                      <a:endParaRPr lang="en-US" sz="2000" dirty="0">
                        <a:latin typeface="Times New Roman" pitchFamily="18" charset="0"/>
                        <a:ea typeface="Times New Roman"/>
                        <a:cs typeface="Times New Roman" pitchFamily="18" charset="0"/>
                      </a:endParaRPr>
                    </a:p>
                  </a:txBody>
                  <a:tcPr marL="68580" marR="68580" marT="0" marB="0" anchor="ctr">
                    <a:lnT w="19050" cap="flat" cmpd="sng" algn="ctr">
                      <a:solidFill>
                        <a:schemeClr val="tx1"/>
                      </a:solidFill>
                      <a:prstDash val="solid"/>
                      <a:round/>
                      <a:headEnd type="none" w="med" len="med"/>
                      <a:tailEnd type="none" w="med" len="med"/>
                    </a:lnT>
                  </a:tcPr>
                </a:tc>
                <a:tc>
                  <a:txBody>
                    <a:bodyPr/>
                    <a:lstStyle/>
                    <a:p>
                      <a:pPr marL="0" marR="0" algn="l">
                        <a:lnSpc>
                          <a:spcPct val="115000"/>
                        </a:lnSpc>
                        <a:spcBef>
                          <a:spcPts val="0"/>
                        </a:spcBef>
                        <a:spcAft>
                          <a:spcPts val="0"/>
                        </a:spcAft>
                      </a:pPr>
                      <a:r>
                        <a:rPr lang="en-US" sz="1400" dirty="0">
                          <a:solidFill>
                            <a:srgbClr val="FF0000"/>
                          </a:solidFill>
                          <a:latin typeface="Times New Roman" pitchFamily="18" charset="0"/>
                          <a:cs typeface="Times New Roman" pitchFamily="18" charset="0"/>
                        </a:rPr>
                        <a:t>5. House completed under PMAY as a percentage of net demand assessment for houses.</a:t>
                      </a:r>
                      <a:endParaRPr lang="en-US" sz="2000" dirty="0">
                        <a:solidFill>
                          <a:srgbClr val="FF0000"/>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400" dirty="0">
                          <a:solidFill>
                            <a:srgbClr val="FF0000"/>
                          </a:solidFill>
                          <a:latin typeface="Times New Roman" pitchFamily="18" charset="0"/>
                          <a:cs typeface="Times New Roman" pitchFamily="18" charset="0"/>
                        </a:rPr>
                        <a:t>   1</a:t>
                      </a:r>
                      <a:endParaRPr lang="en-US" sz="2000" dirty="0">
                        <a:solidFill>
                          <a:srgbClr val="FF0000"/>
                        </a:solidFill>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19" name="Table 5"/>
          <p:cNvGraphicFramePr>
            <a:graphicFrameLocks noGrp="1"/>
          </p:cNvGraphicFramePr>
          <p:nvPr/>
        </p:nvGraphicFramePr>
        <p:xfrm>
          <a:off x="228600" y="228600"/>
          <a:ext cx="8686799" cy="6309887"/>
        </p:xfrm>
        <a:graphic>
          <a:graphicData uri="http://schemas.openxmlformats.org/drawingml/2006/table">
            <a:tbl>
              <a:tblPr>
                <a:tableStyleId>{775DCB02-9BB8-47FD-8907-85C794F793BA}</a:tableStyleId>
              </a:tblPr>
              <a:tblGrid>
                <a:gridCol w="1115737"/>
                <a:gridCol w="2141813"/>
                <a:gridCol w="651510"/>
                <a:gridCol w="651510"/>
                <a:gridCol w="1085850"/>
                <a:gridCol w="941070"/>
                <a:gridCol w="941070"/>
                <a:gridCol w="1158239"/>
              </a:tblGrid>
              <a:tr h="1228536">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
                      </a:r>
                      <a:br>
                        <a:rPr lang="en-US" sz="1600" b="1" dirty="0">
                          <a:latin typeface="Times New Roman" pitchFamily="18" charset="0"/>
                          <a:cs typeface="Times New Roman" pitchFamily="18" charset="0"/>
                        </a:rPr>
                      </a:br>
                      <a:r>
                        <a:rPr lang="en-US" sz="1600" b="1" dirty="0">
                          <a:latin typeface="Times New Roman" pitchFamily="18" charset="0"/>
                          <a:cs typeface="Times New Roman" pitchFamily="18" charset="0"/>
                        </a:rPr>
                        <a:t>Goals</a:t>
                      </a:r>
                      <a:endParaRPr lang="en-US" sz="1600" b="1" dirty="0">
                        <a:latin typeface="Times New Roman" pitchFamily="18" charset="0"/>
                        <a:ea typeface="Times New Roman"/>
                        <a:cs typeface="Times New Roman" pitchFamily="18" charset="0"/>
                      </a:endParaRPr>
                    </a:p>
                  </a:txBody>
                  <a:tcPr marL="68580" marR="68580" marT="0" marB="0" anchor="ctr"/>
                </a:tc>
                <a:tc gridSpan="2">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Indicators with Score</a:t>
                      </a:r>
                      <a:endParaRPr lang="en-US" sz="1600" b="1" dirty="0">
                        <a:latin typeface="Times New Roman" pitchFamily="18" charset="0"/>
                        <a:ea typeface="Times New Roman"/>
                        <a:cs typeface="Times New Roman" pitchFamily="18" charset="0"/>
                      </a:endParaRPr>
                    </a:p>
                  </a:txBody>
                  <a:tcPr marL="68580" marR="68580" marT="0" marB="0" anchor="ctr"/>
                </a:tc>
                <a:tc hMerge="1">
                  <a:txBody>
                    <a:bodyPr/>
                    <a:lstStyle/>
                    <a:p>
                      <a:endParaRPr lang="en-US" sz="3200" dirty="0">
                        <a:latin typeface="Times New Roman" pitchFamily="18" charset="0"/>
                        <a:cs typeface="Times New Roman" pitchFamily="18" charset="0"/>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Index  Score</a:t>
                      </a:r>
                      <a:endParaRPr lang="en-US" sz="16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Mizoram Rank</a:t>
                      </a:r>
                      <a:endParaRPr lang="en-US" sz="16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Category</a:t>
                      </a:r>
                      <a:endParaRPr lang="en-US" sz="16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Top Position</a:t>
                      </a:r>
                      <a:endParaRPr lang="en-US" sz="16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Bottom</a:t>
                      </a:r>
                      <a:endParaRPr lang="en-US" sz="1600" b="1" dirty="0">
                        <a:latin typeface="Times New Roman" pitchFamily="18" charset="0"/>
                        <a:ea typeface="Times New Roman"/>
                        <a:cs typeface="Times New Roman" pitchFamily="18" charset="0"/>
                      </a:endParaRPr>
                    </a:p>
                  </a:txBody>
                  <a:tcPr marL="68580" marR="68580" marT="0" marB="0" anchor="ctr"/>
                </a:tc>
              </a:tr>
              <a:tr h="1209864">
                <a:tc rowSpan="4">
                  <a:txBody>
                    <a:bodyPr/>
                    <a:lstStyle/>
                    <a:p>
                      <a:pPr marL="0" marR="0" algn="l">
                        <a:lnSpc>
                          <a:spcPct val="115000"/>
                        </a:lnSpc>
                        <a:spcBef>
                          <a:spcPts val="0"/>
                        </a:spcBef>
                        <a:spcAft>
                          <a:spcPts val="0"/>
                        </a:spcAft>
                      </a:pPr>
                      <a:r>
                        <a:rPr lang="en-US" sz="2000" b="1" dirty="0" smtClean="0">
                          <a:latin typeface="Times New Roman" pitchFamily="18" charset="0"/>
                          <a:cs typeface="Times New Roman" pitchFamily="18" charset="0"/>
                        </a:rPr>
                        <a:t>SDG15:</a:t>
                      </a:r>
                      <a:endParaRPr lang="en-US" sz="2000" b="1" dirty="0">
                        <a:latin typeface="Times New Roman" pitchFamily="18" charset="0"/>
                        <a:cs typeface="Times New Roman" pitchFamily="18" charset="0"/>
                      </a:endParaRPr>
                    </a:p>
                    <a:p>
                      <a:pPr marL="0" marR="0" algn="l">
                        <a:lnSpc>
                          <a:spcPct val="115000"/>
                        </a:lnSpc>
                        <a:spcBef>
                          <a:spcPts val="0"/>
                        </a:spcBef>
                        <a:spcAft>
                          <a:spcPts val="0"/>
                        </a:spcAft>
                      </a:pPr>
                      <a:r>
                        <a:rPr kumimoji="0" lang="en-US" sz="2000" b="1" kern="1200" dirty="0">
                          <a:latin typeface="Times New Roman" pitchFamily="18" charset="0"/>
                          <a:cs typeface="Times New Roman" pitchFamily="18" charset="0"/>
                        </a:rPr>
                        <a:t>Life on Land</a:t>
                      </a:r>
                      <a:endParaRPr lang="en-US" sz="2000" b="1" dirty="0">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1600" dirty="0">
                          <a:latin typeface="Times New Roman" pitchFamily="18" charset="0"/>
                          <a:cs typeface="Times New Roman" pitchFamily="18" charset="0"/>
                        </a:rPr>
                        <a:t>1. Percentage of total land area covered under forest.</a:t>
                      </a:r>
                      <a:endParaRPr lang="en-US" sz="16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100</a:t>
                      </a:r>
                      <a:endParaRPr lang="en-US" sz="1600" dirty="0">
                        <a:latin typeface="Times New Roman" pitchFamily="18" charset="0"/>
                        <a:ea typeface="Times New Roman"/>
                        <a:cs typeface="Times New Roman" pitchFamily="18" charset="0"/>
                      </a:endParaRPr>
                    </a:p>
                  </a:txBody>
                  <a:tcPr marL="68580" marR="68580" marT="0" marB="0" anchor="ctr"/>
                </a:tc>
                <a:tc rowSpan="4">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69</a:t>
                      </a:r>
                      <a:endParaRPr lang="en-US" sz="1600" dirty="0">
                        <a:latin typeface="Times New Roman" pitchFamily="18" charset="0"/>
                        <a:ea typeface="Times New Roman"/>
                        <a:cs typeface="Times New Roman" pitchFamily="18" charset="0"/>
                      </a:endParaRPr>
                    </a:p>
                  </a:txBody>
                  <a:tcPr marL="68580" marR="68580" marT="0" marB="0" anchor="ctr"/>
                </a:tc>
                <a:tc rowSpan="4">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15</a:t>
                      </a:r>
                      <a:r>
                        <a:rPr lang="en-US" sz="1600" baseline="30000" dirty="0">
                          <a:latin typeface="Times New Roman" pitchFamily="18" charset="0"/>
                          <a:cs typeface="Times New Roman" pitchFamily="18" charset="0"/>
                        </a:rPr>
                        <a:t>th</a:t>
                      </a:r>
                      <a:endParaRPr lang="en-US" sz="1600" dirty="0">
                        <a:latin typeface="Times New Roman" pitchFamily="18" charset="0"/>
                        <a:ea typeface="Times New Roman"/>
                        <a:cs typeface="Times New Roman" pitchFamily="18" charset="0"/>
                      </a:endParaRPr>
                    </a:p>
                  </a:txBody>
                  <a:tcPr marL="68580" marR="68580" marT="0" marB="0" anchor="ctr"/>
                </a:tc>
                <a:tc rowSpan="4">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Front Runner</a:t>
                      </a:r>
                      <a:endParaRPr lang="en-US" sz="1600" dirty="0">
                        <a:latin typeface="Times New Roman" pitchFamily="18" charset="0"/>
                        <a:ea typeface="Times New Roman"/>
                        <a:cs typeface="Times New Roman" pitchFamily="18" charset="0"/>
                      </a:endParaRPr>
                    </a:p>
                  </a:txBody>
                  <a:tcPr marL="68580" marR="68580" marT="0" marB="0" anchor="ctr"/>
                </a:tc>
                <a:tc rowSpan="4">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Assam/Chhatisgarh/Goa/Manipur/Uttarakhand</a:t>
                      </a:r>
                      <a:endParaRPr lang="en-US" sz="1600">
                        <a:latin typeface="Times New Roman" pitchFamily="18" charset="0"/>
                        <a:ea typeface="Times New Roman"/>
                        <a:cs typeface="Times New Roman" pitchFamily="18" charset="0"/>
                      </a:endParaRPr>
                    </a:p>
                  </a:txBody>
                  <a:tcPr marL="68580" marR="68580" marT="0" marB="0" anchor="ctr"/>
                </a:tc>
                <a:tc rowSpan="4">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Haryana</a:t>
                      </a:r>
                      <a:endParaRPr lang="en-US" sz="1600" dirty="0">
                        <a:latin typeface="Times New Roman" pitchFamily="18" charset="0"/>
                        <a:ea typeface="Times New Roman"/>
                        <a:cs typeface="Times New Roman" pitchFamily="18" charset="0"/>
                      </a:endParaRPr>
                    </a:p>
                  </a:txBody>
                  <a:tcPr marL="68580" marR="68580" marT="0" marB="0" anchor="ctr"/>
                </a:tc>
              </a:tr>
              <a:tr h="1389215">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l">
                        <a:lnSpc>
                          <a:spcPct val="115000"/>
                        </a:lnSpc>
                        <a:spcBef>
                          <a:spcPts val="0"/>
                        </a:spcBef>
                        <a:spcAft>
                          <a:spcPts val="0"/>
                        </a:spcAft>
                      </a:pPr>
                      <a:r>
                        <a:rPr lang="en-US" sz="1600" dirty="0">
                          <a:latin typeface="Times New Roman" pitchFamily="18" charset="0"/>
                          <a:cs typeface="Times New Roman" pitchFamily="18" charset="0"/>
                        </a:rPr>
                        <a:t>2. Decadal change in extent of water bodies with forests from 2005 to 2017 (%)</a:t>
                      </a:r>
                      <a:endParaRPr lang="en-US" sz="16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100</a:t>
                      </a:r>
                      <a:endParaRPr lang="en-US" sz="1600" dirty="0">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137624">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l">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3. Change in forests area from 2015-2017 (%).</a:t>
                      </a:r>
                      <a:endParaRPr lang="en-US" sz="1600" dirty="0">
                        <a:solidFill>
                          <a:srgbClr val="FF0000"/>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7</a:t>
                      </a:r>
                      <a:endParaRPr lang="en-US" sz="1600" dirty="0">
                        <a:solidFill>
                          <a:srgbClr val="FF0000"/>
                        </a:solidFill>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344648">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l">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4. Percentage change in estimated population of wild elephants over 5 year’s period.</a:t>
                      </a:r>
                      <a:endParaRPr lang="en-US" sz="1600" dirty="0">
                        <a:solidFill>
                          <a:srgbClr val="FF0000"/>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Null</a:t>
                      </a:r>
                      <a:endParaRPr lang="en-US" sz="1600" dirty="0">
                        <a:solidFill>
                          <a:srgbClr val="FF0000"/>
                        </a:solidFill>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20" name="Table 5"/>
          <p:cNvGraphicFramePr>
            <a:graphicFrameLocks noGrp="1"/>
          </p:cNvGraphicFramePr>
          <p:nvPr/>
        </p:nvGraphicFramePr>
        <p:xfrm>
          <a:off x="152402" y="228600"/>
          <a:ext cx="8915398" cy="6400800"/>
        </p:xfrm>
        <a:graphic>
          <a:graphicData uri="http://schemas.openxmlformats.org/drawingml/2006/table">
            <a:tbl>
              <a:tblPr>
                <a:tableStyleId>{775DCB02-9BB8-47FD-8907-85C794F793BA}</a:tableStyleId>
              </a:tblPr>
              <a:tblGrid>
                <a:gridCol w="1390476"/>
                <a:gridCol w="2249978"/>
                <a:gridCol w="520067"/>
                <a:gridCol w="668655"/>
                <a:gridCol w="965835"/>
                <a:gridCol w="1040130"/>
                <a:gridCol w="891540"/>
                <a:gridCol w="1188717"/>
              </a:tblGrid>
              <a:tr h="990603">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Goals</a:t>
                      </a:r>
                      <a:endParaRPr lang="en-US" sz="1600" b="1" dirty="0">
                        <a:latin typeface="Times New Roman" pitchFamily="18" charset="0"/>
                        <a:ea typeface="Times New Roman"/>
                        <a:cs typeface="Times New Roman" pitchFamily="18" charset="0"/>
                      </a:endParaRPr>
                    </a:p>
                  </a:txBody>
                  <a:tcPr marL="68580" marR="68580" marT="0" marB="0" anchor="ctr"/>
                </a:tc>
                <a:tc gridSpan="2">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Indicators with Score</a:t>
                      </a:r>
                      <a:endParaRPr lang="en-US" sz="1600" b="1" dirty="0">
                        <a:latin typeface="Times New Roman" pitchFamily="18" charset="0"/>
                        <a:ea typeface="Times New Roman"/>
                        <a:cs typeface="Times New Roman" pitchFamily="18" charset="0"/>
                      </a:endParaRPr>
                    </a:p>
                  </a:txBody>
                  <a:tcPr marL="68580" marR="68580" marT="0" marB="0" anchor="ctr"/>
                </a:tc>
                <a:tc hMerge="1">
                  <a:txBody>
                    <a:bodyPr/>
                    <a:lstStyle/>
                    <a:p>
                      <a:endParaRPr lang="en-US" sz="3200" dirty="0">
                        <a:latin typeface="Times New Roman" pitchFamily="18" charset="0"/>
                        <a:cs typeface="Times New Roman" pitchFamily="18" charset="0"/>
                      </a:endParaRPr>
                    </a:p>
                  </a:txBody>
                  <a:tcPr marL="68580" marR="68580"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Index  Score</a:t>
                      </a:r>
                      <a:endParaRPr lang="en-US" sz="16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Mizoram Rank</a:t>
                      </a:r>
                      <a:endParaRPr lang="en-US" sz="16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Category</a:t>
                      </a:r>
                      <a:endParaRPr lang="en-US" sz="16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Top Position</a:t>
                      </a:r>
                      <a:endParaRPr lang="en-US" sz="1600" b="1"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b="1" dirty="0">
                          <a:latin typeface="Times New Roman" pitchFamily="18" charset="0"/>
                          <a:cs typeface="Times New Roman" pitchFamily="18" charset="0"/>
                        </a:rPr>
                        <a:t>Bottom</a:t>
                      </a:r>
                      <a:endParaRPr lang="en-US" sz="1600" b="1" dirty="0">
                        <a:latin typeface="Times New Roman" pitchFamily="18" charset="0"/>
                        <a:ea typeface="Times New Roman"/>
                        <a:cs typeface="Times New Roman" pitchFamily="18" charset="0"/>
                      </a:endParaRPr>
                    </a:p>
                  </a:txBody>
                  <a:tcPr marL="68580" marR="68580" marT="0" marB="0" anchor="ctr"/>
                </a:tc>
              </a:tr>
              <a:tr h="1068024">
                <a:tc rowSpan="5">
                  <a:txBody>
                    <a:bodyPr/>
                    <a:lstStyle/>
                    <a:p>
                      <a:pPr marL="0" marR="0" algn="l">
                        <a:lnSpc>
                          <a:spcPct val="115000"/>
                        </a:lnSpc>
                        <a:spcBef>
                          <a:spcPts val="0"/>
                        </a:spcBef>
                        <a:spcAft>
                          <a:spcPts val="0"/>
                        </a:spcAft>
                      </a:pPr>
                      <a:r>
                        <a:rPr lang="en-US" sz="2000" b="1" dirty="0">
                          <a:latin typeface="Times New Roman" pitchFamily="18" charset="0"/>
                          <a:cs typeface="Times New Roman" pitchFamily="18" charset="0"/>
                        </a:rPr>
                        <a:t>SDG 16:Peace,   Justice</a:t>
                      </a:r>
                      <a:r>
                        <a:rPr lang="en-US" sz="2000" b="1" baseline="0" dirty="0">
                          <a:latin typeface="Times New Roman" pitchFamily="18" charset="0"/>
                          <a:cs typeface="Times New Roman" pitchFamily="18" charset="0"/>
                        </a:rPr>
                        <a:t> and Strong Institution</a:t>
                      </a:r>
                      <a:endParaRPr lang="en-US" sz="2000" b="1" dirty="0">
                        <a:latin typeface="Times New Roman" pitchFamily="18" charset="0"/>
                        <a:ea typeface="Times New Roman"/>
                        <a:cs typeface="Times New Roman" pitchFamily="18" charset="0"/>
                      </a:endParaRPr>
                    </a:p>
                  </a:txBody>
                  <a:tcPr marL="68580" marR="68580" marT="0" marB="0" anchor="ctr"/>
                </a:tc>
                <a:tc>
                  <a:txBody>
                    <a:bodyPr/>
                    <a:lstStyle/>
                    <a:p>
                      <a:pPr marL="0" marR="0" algn="l">
                        <a:lnSpc>
                          <a:spcPct val="115000"/>
                        </a:lnSpc>
                        <a:spcBef>
                          <a:spcPts val="0"/>
                        </a:spcBef>
                        <a:spcAft>
                          <a:spcPts val="0"/>
                        </a:spcAft>
                      </a:pPr>
                      <a:r>
                        <a:rPr lang="en-US" sz="1600" dirty="0">
                          <a:latin typeface="Times New Roman" pitchFamily="18" charset="0"/>
                          <a:cs typeface="Times New Roman" pitchFamily="18" charset="0"/>
                        </a:rPr>
                        <a:t>1.Reported cognizable crimes against children per 1 lakh population.</a:t>
                      </a:r>
                      <a:endParaRPr lang="en-US" sz="16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65</a:t>
                      </a:r>
                      <a:endParaRPr lang="en-US" sz="1600" dirty="0">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71</a:t>
                      </a:r>
                      <a:endParaRPr lang="en-US" sz="1600" dirty="0">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13</a:t>
                      </a:r>
                      <a:r>
                        <a:rPr lang="en-US" sz="1600" baseline="30000">
                          <a:latin typeface="Times New Roman" pitchFamily="18" charset="0"/>
                          <a:cs typeface="Times New Roman" pitchFamily="18" charset="0"/>
                        </a:rPr>
                        <a:t>th</a:t>
                      </a:r>
                      <a:endParaRPr lang="en-US" sz="1600">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Front Runner</a:t>
                      </a:r>
                      <a:endParaRPr lang="en-US" sz="1600" dirty="0">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Himachal Pradesh</a:t>
                      </a:r>
                      <a:endParaRPr lang="en-US" sz="1600" dirty="0">
                        <a:latin typeface="Times New Roman" pitchFamily="18" charset="0"/>
                        <a:ea typeface="Times New Roman"/>
                        <a:cs typeface="Times New Roman" pitchFamily="18" charset="0"/>
                      </a:endParaRPr>
                    </a:p>
                  </a:txBody>
                  <a:tcPr marL="68580" marR="68580" marT="0" marB="0" anchor="ctr"/>
                </a:tc>
                <a:tc rowSpan="5">
                  <a:txBody>
                    <a:bodyPr/>
                    <a:lstStyle/>
                    <a:p>
                      <a:pPr marL="0" marR="0" algn="ctr">
                        <a:lnSpc>
                          <a:spcPct val="115000"/>
                        </a:lnSpc>
                        <a:spcBef>
                          <a:spcPts val="0"/>
                        </a:spcBef>
                        <a:spcAft>
                          <a:spcPts val="0"/>
                        </a:spcAft>
                      </a:pPr>
                      <a:r>
                        <a:rPr lang="en-US" sz="1600">
                          <a:latin typeface="Times New Roman" pitchFamily="18" charset="0"/>
                          <a:cs typeface="Times New Roman" pitchFamily="18" charset="0"/>
                        </a:rPr>
                        <a:t>Meghalaya</a:t>
                      </a:r>
                      <a:endParaRPr lang="en-US" sz="1600">
                        <a:latin typeface="Times New Roman" pitchFamily="18" charset="0"/>
                        <a:ea typeface="Times New Roman"/>
                        <a:cs typeface="Times New Roman" pitchFamily="18" charset="0"/>
                      </a:endParaRPr>
                    </a:p>
                  </a:txBody>
                  <a:tcPr marL="68580" marR="68580" marT="0" marB="0" anchor="ctr"/>
                </a:tc>
              </a:tr>
              <a:tr h="900356">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l">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2. Estimated number of courts per 10 lakh persons.</a:t>
                      </a:r>
                      <a:endParaRPr lang="en-US" sz="1600" dirty="0">
                        <a:solidFill>
                          <a:srgbClr val="FF0000"/>
                        </a:solidFill>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solidFill>
                            <a:srgbClr val="FF0000"/>
                          </a:solidFill>
                          <a:latin typeface="Times New Roman" pitchFamily="18" charset="0"/>
                          <a:cs typeface="Times New Roman" pitchFamily="18" charset="0"/>
                        </a:rPr>
                        <a:t>27</a:t>
                      </a:r>
                      <a:endParaRPr lang="en-US" sz="1600" dirty="0">
                        <a:solidFill>
                          <a:srgbClr val="FF0000"/>
                        </a:solidFill>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469567">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l">
                        <a:lnSpc>
                          <a:spcPct val="115000"/>
                        </a:lnSpc>
                        <a:spcBef>
                          <a:spcPts val="0"/>
                        </a:spcBef>
                        <a:spcAft>
                          <a:spcPts val="0"/>
                        </a:spcAft>
                      </a:pPr>
                      <a:r>
                        <a:rPr lang="en-US" sz="1600">
                          <a:latin typeface="Times New Roman" pitchFamily="18" charset="0"/>
                          <a:cs typeface="Times New Roman" pitchFamily="18" charset="0"/>
                        </a:rPr>
                        <a:t>3. Estimated reported corruption crime per 1 crore population.</a:t>
                      </a:r>
                      <a:endParaRPr lang="en-US" sz="16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100</a:t>
                      </a:r>
                      <a:endParaRPr lang="en-US" sz="1600" dirty="0">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912774">
                <a:tc vMerge="1">
                  <a:txBody>
                    <a:bodyPr/>
                    <a:lstStyle/>
                    <a:p>
                      <a:pPr marL="0" marR="0" algn="l">
                        <a:lnSpc>
                          <a:spcPct val="115000"/>
                        </a:lnSpc>
                        <a:spcBef>
                          <a:spcPts val="0"/>
                        </a:spcBef>
                        <a:spcAft>
                          <a:spcPts val="0"/>
                        </a:spcAft>
                      </a:pPr>
                      <a:endParaRPr lang="en-US" sz="110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l">
                        <a:lnSpc>
                          <a:spcPct val="115000"/>
                        </a:lnSpc>
                        <a:spcBef>
                          <a:spcPts val="0"/>
                        </a:spcBef>
                        <a:spcAft>
                          <a:spcPts val="0"/>
                        </a:spcAft>
                      </a:pPr>
                      <a:r>
                        <a:rPr lang="en-US" sz="1600" dirty="0">
                          <a:latin typeface="Times New Roman" pitchFamily="18" charset="0"/>
                          <a:cs typeface="Times New Roman" pitchFamily="18" charset="0"/>
                        </a:rPr>
                        <a:t>4. Percentage of birth registered.</a:t>
                      </a:r>
                      <a:endParaRPr lang="en-US" sz="1600" dirty="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100</a:t>
                      </a:r>
                      <a:endParaRPr lang="en-US" sz="1600" dirty="0">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059476">
                <a:tc vMerge="1">
                  <a:txBody>
                    <a:bodyPr/>
                    <a:lstStyle/>
                    <a:p>
                      <a:pPr marL="0" marR="0" algn="l">
                        <a:lnSpc>
                          <a:spcPct val="115000"/>
                        </a:lnSpc>
                        <a:spcBef>
                          <a:spcPts val="0"/>
                        </a:spcBef>
                        <a:spcAft>
                          <a:spcPts val="0"/>
                        </a:spcAft>
                      </a:pPr>
                      <a:endParaRPr lang="en-US" sz="1100" dirty="0">
                        <a:latin typeface="Calibri"/>
                        <a:ea typeface="Times New Roman"/>
                        <a:cs typeface="Times New Roman"/>
                      </a:endParaRPr>
                    </a:p>
                  </a:txBody>
                  <a:tcPr marL="68580" marR="68580"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l">
                        <a:lnSpc>
                          <a:spcPct val="115000"/>
                        </a:lnSpc>
                        <a:spcBef>
                          <a:spcPts val="0"/>
                        </a:spcBef>
                        <a:spcAft>
                          <a:spcPts val="0"/>
                        </a:spcAft>
                      </a:pPr>
                      <a:r>
                        <a:rPr lang="en-US" sz="1600">
                          <a:latin typeface="Times New Roman" pitchFamily="18" charset="0"/>
                          <a:cs typeface="Times New Roman" pitchFamily="18" charset="0"/>
                        </a:rPr>
                        <a:t>5.Percentage of population covered under Addhar</a:t>
                      </a:r>
                      <a:endParaRPr lang="en-US" sz="1600">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15000"/>
                        </a:lnSpc>
                        <a:spcBef>
                          <a:spcPts val="0"/>
                        </a:spcBef>
                        <a:spcAft>
                          <a:spcPts val="0"/>
                        </a:spcAft>
                      </a:pPr>
                      <a:r>
                        <a:rPr lang="en-US" sz="1600" dirty="0">
                          <a:latin typeface="Times New Roman" pitchFamily="18" charset="0"/>
                          <a:cs typeface="Times New Roman" pitchFamily="18" charset="0"/>
                        </a:rPr>
                        <a:t>80</a:t>
                      </a:r>
                      <a:endParaRPr lang="en-US" sz="1600" dirty="0">
                        <a:latin typeface="Times New Roman" pitchFamily="18" charset="0"/>
                        <a:ea typeface="Times New Roman"/>
                        <a:cs typeface="Times New Roman" pitchFamily="18" charset="0"/>
                      </a:endParaRPr>
                    </a:p>
                  </a:txBody>
                  <a:tcPr marL="68580" marR="68580" marT="0" marB="0" anchor="ct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21" name="Table 1"/>
          <p:cNvGraphicFramePr>
            <a:graphicFrameLocks noGrp="1"/>
          </p:cNvGraphicFramePr>
          <p:nvPr/>
        </p:nvGraphicFramePr>
        <p:xfrm>
          <a:off x="0" y="609599"/>
          <a:ext cx="9144000" cy="6129516"/>
        </p:xfrm>
        <a:graphic>
          <a:graphicData uri="http://schemas.openxmlformats.org/drawingml/2006/table">
            <a:tbl>
              <a:tblPr/>
              <a:tblGrid>
                <a:gridCol w="1063876"/>
                <a:gridCol w="807440"/>
                <a:gridCol w="1167786"/>
                <a:gridCol w="1526225"/>
                <a:gridCol w="2782667"/>
                <a:gridCol w="1796006"/>
              </a:tblGrid>
              <a:tr h="552550">
                <a:tc>
                  <a:txBody>
                    <a:bodyPr/>
                    <a:lstStyle/>
                    <a:p>
                      <a:pPr marL="0" marR="0" algn="ctr">
                        <a:lnSpc>
                          <a:spcPct val="115000"/>
                        </a:lnSpc>
                        <a:spcBef>
                          <a:spcPts val="0"/>
                        </a:spcBef>
                        <a:spcAft>
                          <a:spcPts val="0"/>
                        </a:spcAft>
                      </a:pPr>
                      <a:r>
                        <a:rPr lang="en-US" sz="1400" b="1" dirty="0">
                          <a:solidFill>
                            <a:srgbClr val="000000"/>
                          </a:solidFill>
                          <a:latin typeface="Times New Roman"/>
                          <a:ea typeface="Times New Roman"/>
                          <a:cs typeface="Times New Roman"/>
                        </a:rPr>
                        <a:t>Goals</a:t>
                      </a:r>
                      <a:endParaRPr lang="en-US" sz="1400" dirty="0">
                        <a:latin typeface="Calibri"/>
                        <a:ea typeface="Times New Roman"/>
                        <a:cs typeface="Times New Roman"/>
                      </a:endParaRPr>
                    </a:p>
                  </a:txBody>
                  <a:tcPr marL="60044" marR="60044"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Index  Score</a:t>
                      </a:r>
                      <a:endParaRPr lang="en-US" sz="1400">
                        <a:latin typeface="Calibri"/>
                        <a:ea typeface="Times New Roman"/>
                        <a:cs typeface="Times New Roman"/>
                      </a:endParaRPr>
                    </a:p>
                  </a:txBody>
                  <a:tcPr marL="60044" marR="60044"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Mizoram Rank</a:t>
                      </a:r>
                      <a:endParaRPr lang="en-US" sz="1400">
                        <a:latin typeface="Calibri"/>
                        <a:ea typeface="Times New Roman"/>
                        <a:cs typeface="Times New Roman"/>
                      </a:endParaRPr>
                    </a:p>
                  </a:txBody>
                  <a:tcPr marL="60044" marR="60044"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dirty="0">
                          <a:solidFill>
                            <a:srgbClr val="000000"/>
                          </a:solidFill>
                          <a:latin typeface="Times New Roman"/>
                          <a:ea typeface="Times New Roman"/>
                          <a:cs typeface="Times New Roman"/>
                        </a:rPr>
                        <a:t>Category</a:t>
                      </a:r>
                      <a:endParaRPr lang="en-US" sz="1400" dirty="0">
                        <a:latin typeface="Calibri"/>
                        <a:ea typeface="Times New Roman"/>
                        <a:cs typeface="Times New Roman"/>
                      </a:endParaRPr>
                    </a:p>
                  </a:txBody>
                  <a:tcPr marL="60044" marR="60044"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dirty="0">
                          <a:solidFill>
                            <a:srgbClr val="000000"/>
                          </a:solidFill>
                          <a:latin typeface="Times New Roman"/>
                          <a:ea typeface="Times New Roman"/>
                          <a:cs typeface="Times New Roman"/>
                        </a:rPr>
                        <a:t>Top Position</a:t>
                      </a:r>
                      <a:endParaRPr lang="en-US" sz="1400" dirty="0">
                        <a:latin typeface="Calibri"/>
                        <a:ea typeface="Times New Roman"/>
                        <a:cs typeface="Times New Roman"/>
                      </a:endParaRPr>
                    </a:p>
                  </a:txBody>
                  <a:tcPr marL="60044" marR="60044"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Bottom</a:t>
                      </a:r>
                      <a:endParaRPr lang="en-US" sz="1400">
                        <a:latin typeface="Calibri"/>
                        <a:ea typeface="Times New Roman"/>
                        <a:cs typeface="Times New Roman"/>
                      </a:endParaRPr>
                    </a:p>
                  </a:txBody>
                  <a:tcPr marL="60044" marR="60044" marT="0" marB="0" anchor="ctr">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374855">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SDG 1</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71</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2</a:t>
                      </a:r>
                      <a:r>
                        <a:rPr lang="en-US" sz="1400" b="1" baseline="30000">
                          <a:solidFill>
                            <a:srgbClr val="000000"/>
                          </a:solidFill>
                          <a:latin typeface="Times New Roman"/>
                          <a:ea typeface="Times New Roman"/>
                          <a:cs typeface="Times New Roman"/>
                        </a:rPr>
                        <a:t>nd</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Front Runner</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Tamil Nadu</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Jharkhand</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471408">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SDG 2</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69</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5</a:t>
                      </a:r>
                      <a:r>
                        <a:rPr lang="en-US" sz="1400" b="1" baseline="30000">
                          <a:solidFill>
                            <a:srgbClr val="000000"/>
                          </a:solidFill>
                          <a:latin typeface="Times New Roman"/>
                          <a:ea typeface="Times New Roman"/>
                          <a:cs typeface="Times New Roman"/>
                        </a:rPr>
                        <a:t>th</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Front Runner</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Goa</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Jharkhand</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368364">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SDG 3</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53</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14</a:t>
                      </a:r>
                      <a:r>
                        <a:rPr lang="en-US" sz="1400" b="1" baseline="30000">
                          <a:solidFill>
                            <a:srgbClr val="000000"/>
                          </a:solidFill>
                          <a:latin typeface="Times New Roman"/>
                          <a:ea typeface="Times New Roman"/>
                          <a:cs typeface="Times New Roman"/>
                        </a:rPr>
                        <a:t>th</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dirty="0">
                          <a:solidFill>
                            <a:srgbClr val="000000"/>
                          </a:solidFill>
                          <a:latin typeface="Times New Roman"/>
                          <a:ea typeface="Times New Roman"/>
                          <a:cs typeface="Times New Roman"/>
                        </a:rPr>
                        <a:t>Performer</a:t>
                      </a:r>
                      <a:endParaRPr lang="en-US" sz="1400" dirty="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Kerala</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Uttar Pradesh</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277490">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SDG 4</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54</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16</a:t>
                      </a:r>
                      <a:r>
                        <a:rPr lang="en-US" sz="1400" b="1" baseline="30000">
                          <a:solidFill>
                            <a:srgbClr val="000000"/>
                          </a:solidFill>
                          <a:latin typeface="Times New Roman"/>
                          <a:ea typeface="Times New Roman"/>
                          <a:cs typeface="Times New Roman"/>
                        </a:rPr>
                        <a:t>th</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Performer</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Kerala</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Bihar</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331852">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SDG 5</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43</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4</a:t>
                      </a:r>
                      <a:r>
                        <a:rPr lang="en-US" sz="1400" b="1" baseline="30000">
                          <a:solidFill>
                            <a:srgbClr val="000000"/>
                          </a:solidFill>
                          <a:latin typeface="Times New Roman"/>
                          <a:ea typeface="Times New Roman"/>
                          <a:cs typeface="Times New Roman"/>
                        </a:rPr>
                        <a:t>th</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Aspirant</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Kerala/Sikkim</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Bihar</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396762">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SDG 6</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67</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7</a:t>
                      </a:r>
                      <a:r>
                        <a:rPr lang="en-US" sz="1400" b="1" baseline="30000">
                          <a:solidFill>
                            <a:srgbClr val="000000"/>
                          </a:solidFill>
                          <a:latin typeface="Times New Roman"/>
                          <a:ea typeface="Times New Roman"/>
                          <a:cs typeface="Times New Roman"/>
                        </a:rPr>
                        <a:t>th</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Front Runner</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Gujarat</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Bihar</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418670">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SDG 7</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78</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2</a:t>
                      </a:r>
                      <a:r>
                        <a:rPr lang="en-US" sz="1400" b="1" baseline="30000">
                          <a:solidFill>
                            <a:srgbClr val="000000"/>
                          </a:solidFill>
                          <a:latin typeface="Times New Roman"/>
                          <a:ea typeface="Times New Roman"/>
                          <a:cs typeface="Times New Roman"/>
                        </a:rPr>
                        <a:t>nd</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Front Runner</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Tamil Nadu</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Meghalaya</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418670">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SDG 8</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65</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9</a:t>
                      </a:r>
                      <a:r>
                        <a:rPr lang="en-US" sz="1400" b="1" baseline="30000">
                          <a:solidFill>
                            <a:srgbClr val="000000"/>
                          </a:solidFill>
                          <a:latin typeface="Times New Roman"/>
                          <a:ea typeface="Times New Roman"/>
                          <a:cs typeface="Times New Roman"/>
                        </a:rPr>
                        <a:t>th</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Front Runner</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Goa</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Manipur</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552550">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SDG 9</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0</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Bottom</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Aspirant</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Manipur</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Mizoram/Goa /Nagaland</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511547">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SDG 10</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100</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1</a:t>
                      </a:r>
                      <a:r>
                        <a:rPr lang="en-US" sz="1400" b="1" baseline="30000">
                          <a:solidFill>
                            <a:srgbClr val="000000"/>
                          </a:solidFill>
                          <a:latin typeface="Times New Roman"/>
                          <a:ea typeface="Times New Roman"/>
                          <a:cs typeface="Times New Roman"/>
                        </a:rPr>
                        <a:t>st</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Achiever</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Mizoram/Meghalaya/Telengana</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Uttar Pradesh</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411367">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SDG 11</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32</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dirty="0">
                          <a:solidFill>
                            <a:srgbClr val="000000"/>
                          </a:solidFill>
                          <a:latin typeface="Times New Roman"/>
                          <a:ea typeface="Times New Roman"/>
                          <a:cs typeface="Times New Roman"/>
                        </a:rPr>
                        <a:t>16</a:t>
                      </a:r>
                      <a:r>
                        <a:rPr lang="en-US" sz="1400" b="1" baseline="30000" dirty="0">
                          <a:solidFill>
                            <a:srgbClr val="000000"/>
                          </a:solidFill>
                          <a:latin typeface="Times New Roman"/>
                          <a:ea typeface="Times New Roman"/>
                          <a:cs typeface="Times New Roman"/>
                        </a:rPr>
                        <a:t>th</a:t>
                      </a:r>
                      <a:endParaRPr lang="en-US" sz="1400" dirty="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Aspirant</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Goa</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J&amp; K</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r h="552550">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SDG 15</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69</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dirty="0">
                          <a:solidFill>
                            <a:srgbClr val="000000"/>
                          </a:solidFill>
                          <a:latin typeface="Times New Roman"/>
                          <a:ea typeface="Times New Roman"/>
                          <a:cs typeface="Times New Roman"/>
                        </a:rPr>
                        <a:t>15</a:t>
                      </a:r>
                      <a:r>
                        <a:rPr lang="en-US" sz="1400" b="1" baseline="30000" dirty="0">
                          <a:solidFill>
                            <a:srgbClr val="000000"/>
                          </a:solidFill>
                          <a:latin typeface="Times New Roman"/>
                          <a:ea typeface="Times New Roman"/>
                          <a:cs typeface="Times New Roman"/>
                        </a:rPr>
                        <a:t>th</a:t>
                      </a:r>
                      <a:endParaRPr lang="en-US" sz="1400" dirty="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Front Runner</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Assam/Chhatisgarh/Goa/Manipur/Uttarakhand</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Haryana</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D2EAF1"/>
                    </a:solidFill>
                  </a:tcPr>
                </a:tc>
              </a:tr>
              <a:tr h="490881">
                <a:tc>
                  <a:txBody>
                    <a:bodyPr/>
                    <a:lstStyle/>
                    <a:p>
                      <a:pPr marL="0" marR="0" algn="ctr">
                        <a:lnSpc>
                          <a:spcPct val="115000"/>
                        </a:lnSpc>
                        <a:spcBef>
                          <a:spcPts val="0"/>
                        </a:spcBef>
                        <a:spcAft>
                          <a:spcPts val="0"/>
                        </a:spcAft>
                      </a:pPr>
                      <a:r>
                        <a:rPr lang="en-US" sz="1400">
                          <a:solidFill>
                            <a:srgbClr val="000000"/>
                          </a:solidFill>
                          <a:latin typeface="Times New Roman"/>
                          <a:ea typeface="Times New Roman"/>
                          <a:cs typeface="Times New Roman"/>
                        </a:rPr>
                        <a:t>SDG 16</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71</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13</a:t>
                      </a:r>
                      <a:r>
                        <a:rPr lang="en-US" sz="1400" b="1" baseline="30000">
                          <a:solidFill>
                            <a:srgbClr val="000000"/>
                          </a:solidFill>
                          <a:latin typeface="Times New Roman"/>
                          <a:ea typeface="Times New Roman"/>
                          <a:cs typeface="Times New Roman"/>
                        </a:rPr>
                        <a:t>th</a:t>
                      </a:r>
                      <a:r>
                        <a:rPr lang="en-US" sz="1400" b="1">
                          <a:solidFill>
                            <a:srgbClr val="000000"/>
                          </a:solidFill>
                          <a:latin typeface="Times New Roman"/>
                          <a:ea typeface="Times New Roman"/>
                          <a:cs typeface="Times New Roman"/>
                        </a:rPr>
                        <a:t> </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Front Runner</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a:solidFill>
                            <a:srgbClr val="000000"/>
                          </a:solidFill>
                          <a:latin typeface="Times New Roman"/>
                          <a:ea typeface="Times New Roman"/>
                          <a:cs typeface="Times New Roman"/>
                        </a:rPr>
                        <a:t>Himachal Pradesh</a:t>
                      </a:r>
                      <a:endParaRPr lang="en-US" sz="140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c>
                  <a:txBody>
                    <a:bodyPr/>
                    <a:lstStyle/>
                    <a:p>
                      <a:pPr marL="0" marR="0" algn="ctr">
                        <a:lnSpc>
                          <a:spcPct val="115000"/>
                        </a:lnSpc>
                        <a:spcBef>
                          <a:spcPts val="0"/>
                        </a:spcBef>
                        <a:spcAft>
                          <a:spcPts val="0"/>
                        </a:spcAft>
                      </a:pPr>
                      <a:r>
                        <a:rPr lang="en-US" sz="1400" b="1" dirty="0">
                          <a:solidFill>
                            <a:srgbClr val="000000"/>
                          </a:solidFill>
                          <a:latin typeface="Times New Roman"/>
                          <a:ea typeface="Times New Roman"/>
                          <a:cs typeface="Times New Roman"/>
                        </a:rPr>
                        <a:t>Meghalaya</a:t>
                      </a:r>
                      <a:endParaRPr lang="en-US" sz="1400" dirty="0">
                        <a:latin typeface="Calibri"/>
                        <a:ea typeface="Times New Roman"/>
                        <a:cs typeface="Times New Roman"/>
                      </a:endParaRPr>
                    </a:p>
                  </a:txBody>
                  <a:tcPr marL="60044" marR="60044" marT="0" marB="0">
                    <a:lnL w="12700" cap="flat" cmpd="sng" algn="ctr">
                      <a:solidFill>
                        <a:srgbClr val="78C0D4"/>
                      </a:solidFill>
                      <a:prstDash val="solid"/>
                      <a:round/>
                      <a:headEnd type="none" w="med" len="med"/>
                      <a:tailEnd type="none" w="med" len="med"/>
                    </a:lnL>
                    <a:lnR w="12700" cap="flat" cmpd="sng" algn="ctr">
                      <a:solidFill>
                        <a:srgbClr val="78C0D4"/>
                      </a:solidFill>
                      <a:prstDash val="solid"/>
                      <a:round/>
                      <a:headEnd type="none" w="med" len="med"/>
                      <a:tailEnd type="none" w="med" len="med"/>
                    </a:lnR>
                    <a:lnT w="12700" cap="flat" cmpd="sng" algn="ctr">
                      <a:solidFill>
                        <a:srgbClr val="78C0D4"/>
                      </a:solidFill>
                      <a:prstDash val="solid"/>
                      <a:round/>
                      <a:headEnd type="none" w="med" len="med"/>
                      <a:tailEnd type="none" w="med" len="med"/>
                    </a:lnT>
                    <a:lnB w="12700" cap="flat" cmpd="sng" algn="ctr">
                      <a:solidFill>
                        <a:srgbClr val="78C0D4"/>
                      </a:solidFill>
                      <a:prstDash val="solid"/>
                      <a:round/>
                      <a:headEnd type="none" w="med" len="med"/>
                      <a:tailEnd type="none" w="med" len="med"/>
                    </a:lnB>
                    <a:solidFill>
                      <a:srgbClr val="A5D5E2"/>
                    </a:solidFill>
                  </a:tcPr>
                </a:tc>
              </a:tr>
            </a:tbl>
          </a:graphicData>
        </a:graphic>
      </p:graphicFrame>
      <p:sp>
        <p:nvSpPr>
          <p:cNvPr id="1048616" name="Rectangle 1"/>
          <p:cNvSpPr>
            <a:spLocks noChangeArrowheads="1"/>
          </p:cNvSpPr>
          <p:nvPr/>
        </p:nvSpPr>
        <p:spPr bwMode="auto">
          <a:xfrm>
            <a:off x="1524000" y="71735"/>
            <a:ext cx="6245621" cy="461665"/>
          </a:xfrm>
          <a:prstGeom prst="rect">
            <a:avLst/>
          </a:prstGeom>
          <a:solidFill>
            <a:srgbClr val="C2D69B"/>
          </a:solid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tabLst>
                <a:tab pos="2114550" algn="l"/>
              </a:tabLst>
            </a:pPr>
            <a:r>
              <a:rPr kumimoji="0" lang="en-US" sz="2400" b="1" i="0" u="none" strike="noStrike" cap="none" normalizeH="0" baseline="0" dirty="0">
                <a:ln>
                  <a:noFill/>
                </a:ln>
                <a:solidFill>
                  <a:schemeClr val="tx1"/>
                </a:solidFill>
                <a:effectLst/>
                <a:latin typeface="Times New Roman" pitchFamily="18" charset="0"/>
                <a:ea typeface="SimSun" pitchFamily="2" charset="-122"/>
                <a:cs typeface="Times New Roman" pitchFamily="18" charset="0"/>
              </a:rPr>
              <a:t>Mizoram Ranking on SDGs India Index 2018</a:t>
            </a:r>
            <a:endParaRPr kumimoji="0" lang="en-US" sz="4000" b="0" i="0" u="none" strike="noStrike" cap="none" normalizeH="0" baseline="0" dirty="0">
              <a:ln>
                <a:noFill/>
              </a:ln>
              <a:solidFill>
                <a:schemeClr val="tx1"/>
              </a:solidFill>
              <a:effectLst/>
              <a:latin typeface="Arial" pitchFamily="34" charset="0"/>
              <a:cs typeface="Arial"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7" name="Title 1"/>
          <p:cNvSpPr>
            <a:spLocks noGrp="1"/>
          </p:cNvSpPr>
          <p:nvPr>
            <p:ph type="ctrTitle"/>
          </p:nvPr>
        </p:nvSpPr>
        <p:spPr>
          <a:xfrm>
            <a:off x="1066800" y="457200"/>
            <a:ext cx="8077200" cy="1143000"/>
          </a:xfrm>
        </p:spPr>
        <p:txBody>
          <a:bodyPr>
            <a:noAutofit/>
          </a:bodyPr>
          <a:lstStyle/>
          <a:p>
            <a:pPr algn="ctr"/>
            <a:r>
              <a:rPr lang="en-US" sz="3600" b="1" dirty="0" smtClean="0">
                <a:solidFill>
                  <a:schemeClr val="tx1"/>
                </a:solidFill>
                <a:latin typeface="Times New Roman" pitchFamily="18" charset="0"/>
                <a:cs typeface="Times New Roman" pitchFamily="18" charset="0"/>
              </a:rPr>
              <a:t/>
            </a:r>
            <a:br>
              <a:rPr lang="en-US" sz="3600" b="1" dirty="0" smtClean="0">
                <a:solidFill>
                  <a:schemeClr val="tx1"/>
                </a:solidFill>
                <a:latin typeface="Times New Roman" pitchFamily="18" charset="0"/>
                <a:cs typeface="Times New Roman" pitchFamily="18" charset="0"/>
              </a:rPr>
            </a:br>
            <a:r>
              <a:rPr lang="en-US" sz="3600" b="1" dirty="0" smtClean="0">
                <a:solidFill>
                  <a:schemeClr val="tx1"/>
                </a:solidFill>
                <a:latin typeface="Times New Roman" pitchFamily="18" charset="0"/>
                <a:cs typeface="Times New Roman" pitchFamily="18" charset="0"/>
              </a:rPr>
              <a:t/>
            </a:r>
            <a:br>
              <a:rPr lang="en-US" sz="3600" b="1" dirty="0" smtClean="0">
                <a:solidFill>
                  <a:schemeClr val="tx1"/>
                </a:solidFill>
                <a:latin typeface="Times New Roman" pitchFamily="18" charset="0"/>
                <a:cs typeface="Times New Roman" pitchFamily="18" charset="0"/>
              </a:rPr>
            </a:br>
            <a:r>
              <a:rPr lang="en-US" sz="3600" b="1" dirty="0" smtClean="0">
                <a:solidFill>
                  <a:schemeClr val="tx1"/>
                </a:solidFill>
                <a:latin typeface="Times New Roman" pitchFamily="18" charset="0"/>
                <a:cs typeface="Times New Roman" pitchFamily="18" charset="0"/>
              </a:rPr>
              <a:t>District </a:t>
            </a:r>
            <a:r>
              <a:rPr lang="en-US" sz="3600" b="1" dirty="0">
                <a:solidFill>
                  <a:schemeClr val="tx1"/>
                </a:solidFill>
                <a:latin typeface="Times New Roman" pitchFamily="18" charset="0"/>
                <a:cs typeface="Times New Roman" pitchFamily="18" charset="0"/>
              </a:rPr>
              <a:t>wise Ranking based on Village Profile &amp; Department Inputs</a:t>
            </a:r>
          </a:p>
        </p:txBody>
      </p:sp>
      <p:sp>
        <p:nvSpPr>
          <p:cNvPr id="1048618" name="Subtitle 2"/>
          <p:cNvSpPr>
            <a:spLocks noGrp="1"/>
          </p:cNvSpPr>
          <p:nvPr>
            <p:ph type="subTitle" idx="1"/>
          </p:nvPr>
        </p:nvSpPr>
        <p:spPr>
          <a:xfrm>
            <a:off x="1143000" y="2057400"/>
            <a:ext cx="7696200" cy="4495800"/>
          </a:xfrm>
        </p:spPr>
        <p:txBody>
          <a:bodyPr>
            <a:normAutofit fontScale="92500" lnSpcReduction="10000"/>
          </a:bodyPr>
          <a:lstStyle/>
          <a:p>
            <a:pPr algn="just">
              <a:buFont typeface="Arial" pitchFamily="34" charset="0"/>
              <a:buChar char="•"/>
            </a:pPr>
            <a:r>
              <a:rPr lang="en-US" sz="3200" dirty="0">
                <a:latin typeface="Times New Roman" pitchFamily="18" charset="0"/>
                <a:cs typeface="Times New Roman" pitchFamily="18" charset="0"/>
              </a:rPr>
              <a:t>District-wise composite score  is also  computed with the same methodology as applied by NITI </a:t>
            </a:r>
            <a:r>
              <a:rPr lang="en-US" sz="3200" dirty="0" err="1">
                <a:latin typeface="Times New Roman" pitchFamily="18" charset="0"/>
                <a:cs typeface="Times New Roman" pitchFamily="18" charset="0"/>
              </a:rPr>
              <a:t>Aayaog</a:t>
            </a:r>
            <a:r>
              <a:rPr lang="en-US" sz="3200" dirty="0">
                <a:latin typeface="Times New Roman" pitchFamily="18" charset="0"/>
                <a:cs typeface="Times New Roman" pitchFamily="18" charset="0"/>
              </a:rPr>
              <a:t>.</a:t>
            </a:r>
          </a:p>
          <a:p>
            <a:pPr algn="just">
              <a:buFont typeface="Arial" pitchFamily="34" charset="0"/>
              <a:buChar char="•"/>
            </a:pPr>
            <a:r>
              <a:rPr lang="en-US" sz="3200" dirty="0">
                <a:latin typeface="Times New Roman" pitchFamily="18" charset="0"/>
                <a:cs typeface="Times New Roman" pitchFamily="18" charset="0"/>
              </a:rPr>
              <a:t>The indicators for the goals are customized in relevant to our State. </a:t>
            </a:r>
          </a:p>
          <a:p>
            <a:pPr algn="just">
              <a:buFont typeface="Arial" pitchFamily="34" charset="0"/>
              <a:buChar char="•"/>
            </a:pPr>
            <a:r>
              <a:rPr lang="en-US" sz="3200" dirty="0">
                <a:latin typeface="Times New Roman" pitchFamily="18" charset="0"/>
                <a:cs typeface="Times New Roman" pitchFamily="18" charset="0"/>
              </a:rPr>
              <a:t>Data for each indicator is collected from village/locality profile and concerned departments.</a:t>
            </a:r>
          </a:p>
          <a:p>
            <a:pPr algn="just">
              <a:buFont typeface="Arial" pitchFamily="34" charset="0"/>
              <a:buChar char="•"/>
            </a:pPr>
            <a:r>
              <a:rPr lang="en-US" sz="3200" dirty="0">
                <a:latin typeface="Times New Roman" pitchFamily="18" charset="0"/>
                <a:cs typeface="Times New Roman" pitchFamily="18" charset="0"/>
              </a:rPr>
              <a:t>Goals and indicator for district-wise ranking has been shown </a:t>
            </a:r>
            <a:r>
              <a:rPr lang="en-US" sz="3200" dirty="0" smtClean="0">
                <a:latin typeface="Times New Roman" pitchFamily="18" charset="0"/>
                <a:cs typeface="Times New Roman" pitchFamily="18" charset="0"/>
              </a:rPr>
              <a:t>below.</a:t>
            </a:r>
          </a:p>
          <a:p>
            <a:pPr algn="just">
              <a:buFont typeface="Arial" pitchFamily="34" charset="0"/>
              <a:buChar char="•"/>
            </a:pPr>
            <a:endParaRPr lang="en-US" sz="3200" dirty="0">
              <a:latin typeface="Times New Roman" pitchFamily="18" charset="0"/>
              <a:cs typeface="Times New Roman" pitchFamily="18" charset="0"/>
            </a:endParaRPr>
          </a:p>
          <a:p>
            <a:pPr algn="l">
              <a:buFont typeface="Arial" pitchFamily="34" charset="0"/>
              <a:buChar char="•"/>
            </a:pPr>
            <a:endParaRPr lang="en-US" dirty="0"/>
          </a:p>
          <a:p>
            <a:pPr algn="l">
              <a:buFont typeface="Arial" pitchFamily="34" charset="0"/>
              <a:buChar char="•"/>
            </a:pPr>
            <a:endParaRPr 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2" name="Picture 2" descr="C:\Users\cent\Desktop\iiiiiiiiiiiiiiiiiiiii.png"/>
          <p:cNvPicPr>
            <a:picLocks noChangeAspect="1" noChangeArrowheads="1"/>
          </p:cNvPicPr>
          <p:nvPr/>
        </p:nvPicPr>
        <p:blipFill>
          <a:blip r:embed="rId2"/>
          <a:srcRect l="26659" t="29340" r="22975" b="7118"/>
          <a:stretch>
            <a:fillRect/>
          </a:stretch>
        </p:blipFill>
        <p:spPr bwMode="auto">
          <a:xfrm>
            <a:off x="990600" y="609600"/>
            <a:ext cx="8001000" cy="6019800"/>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3" name="Picture 2" descr="C:\Users\cent\Desktop\sssssssssssss.png"/>
          <p:cNvPicPr>
            <a:picLocks noChangeAspect="1" noChangeArrowheads="1"/>
          </p:cNvPicPr>
          <p:nvPr/>
        </p:nvPicPr>
        <p:blipFill>
          <a:blip r:embed="rId2"/>
          <a:srcRect l="26684" t="21983" r="22950" b="12392"/>
          <a:stretch>
            <a:fillRect/>
          </a:stretch>
        </p:blipFill>
        <p:spPr bwMode="auto">
          <a:xfrm>
            <a:off x="1066800" y="381000"/>
            <a:ext cx="8077200" cy="6248400"/>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64" name="Picture 2" descr="C:\Users\cent\Desktop\ttttttttttttttttt.png"/>
          <p:cNvPicPr>
            <a:picLocks noChangeAspect="1" noChangeArrowheads="1"/>
          </p:cNvPicPr>
          <p:nvPr/>
        </p:nvPicPr>
        <p:blipFill>
          <a:blip r:embed="rId2"/>
          <a:srcRect l="26244" t="21137" r="22804" b="14280"/>
          <a:stretch>
            <a:fillRect/>
          </a:stretch>
        </p:blipFill>
        <p:spPr bwMode="auto">
          <a:xfrm>
            <a:off x="1066800" y="533400"/>
            <a:ext cx="8001000" cy="5943600"/>
          </a:xfrm>
          <a:prstGeom prst="rect">
            <a:avLst/>
          </a:prstGeom>
          <a:noFill/>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194322" name="Table 1"/>
          <p:cNvGraphicFramePr>
            <a:graphicFrameLocks noGrp="1"/>
          </p:cNvGraphicFramePr>
          <p:nvPr/>
        </p:nvGraphicFramePr>
        <p:xfrm>
          <a:off x="55245" y="609600"/>
          <a:ext cx="2306955" cy="6117680"/>
        </p:xfrm>
        <a:graphic>
          <a:graphicData uri="http://schemas.openxmlformats.org/drawingml/2006/table">
            <a:tbl>
              <a:tblPr/>
              <a:tblGrid>
                <a:gridCol w="685800"/>
                <a:gridCol w="993412"/>
                <a:gridCol w="627743"/>
              </a:tblGrid>
              <a:tr h="1012278">
                <a:tc gridSpan="3">
                  <a:txBody>
                    <a:bodyPr/>
                    <a:lstStyle/>
                    <a:p>
                      <a:pPr marL="0" marR="0" indent="0" algn="ctr" defTabSz="914400" rtl="0" eaLnBrk="1" fontAlgn="auto" latinLnBrk="0" hangingPunct="1">
                        <a:lnSpc>
                          <a:spcPct val="115000"/>
                        </a:lnSpc>
                        <a:spcBef>
                          <a:spcPts val="0"/>
                        </a:spcBef>
                        <a:spcAft>
                          <a:spcPts val="1000"/>
                        </a:spcAft>
                        <a:buClrTx/>
                        <a:buSzTx/>
                        <a:buFontTx/>
                        <a:buNone/>
                      </a:pPr>
                      <a:r>
                        <a:rPr lang="en-US" sz="1600" b="1" dirty="0">
                          <a:latin typeface="Times New Roman" pitchFamily="18" charset="0"/>
                          <a:cs typeface="Times New Roman" pitchFamily="18" charset="0"/>
                        </a:rPr>
                        <a:t>District-wise Performance on SDGs</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pPr marL="0" marR="0" algn="ctr">
                        <a:lnSpc>
                          <a:spcPct val="115000"/>
                        </a:lnSpc>
                        <a:spcBef>
                          <a:spcPts val="0"/>
                        </a:spcBef>
                        <a:spcAft>
                          <a:spcPts val="1000"/>
                        </a:spcAft>
                      </a:pP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hMerge="1">
                  <a:txBody>
                    <a:bodyPr/>
                    <a:lstStyle/>
                    <a:p>
                      <a:pPr marL="0" marR="0" algn="ctr">
                        <a:lnSpc>
                          <a:spcPct val="115000"/>
                        </a:lnSpc>
                        <a:spcBef>
                          <a:spcPts val="0"/>
                        </a:spcBef>
                        <a:spcAft>
                          <a:spcPts val="1000"/>
                        </a:spcAft>
                      </a:pP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1012278">
                <a:tc>
                  <a:txBody>
                    <a:bodyPr/>
                    <a:lstStyle/>
                    <a:p>
                      <a:pPr marL="0" marR="0" algn="ctr">
                        <a:lnSpc>
                          <a:spcPct val="115000"/>
                        </a:lnSpc>
                        <a:spcBef>
                          <a:spcPts val="0"/>
                        </a:spcBef>
                        <a:spcAft>
                          <a:spcPts val="1000"/>
                        </a:spcAft>
                      </a:pPr>
                      <a:r>
                        <a:rPr lang="en-US" sz="1600" b="1" dirty="0">
                          <a:solidFill>
                            <a:srgbClr val="000000"/>
                          </a:solidFill>
                          <a:latin typeface="Times New Roman"/>
                          <a:ea typeface="Times New Roman"/>
                          <a:cs typeface="Times New Roman"/>
                        </a:rPr>
                        <a:t>Rank</a:t>
                      </a: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marL="0" marR="0" algn="ctr">
                        <a:lnSpc>
                          <a:spcPct val="115000"/>
                        </a:lnSpc>
                        <a:spcBef>
                          <a:spcPts val="0"/>
                        </a:spcBef>
                        <a:spcAft>
                          <a:spcPts val="1000"/>
                        </a:spcAft>
                      </a:pPr>
                      <a:r>
                        <a:rPr lang="en-US" sz="1600" b="1" dirty="0">
                          <a:solidFill>
                            <a:srgbClr val="000000"/>
                          </a:solidFill>
                          <a:latin typeface="Times New Roman"/>
                          <a:ea typeface="Times New Roman"/>
                          <a:cs typeface="Times New Roman"/>
                        </a:rPr>
                        <a:t>Name of Districts</a:t>
                      </a: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c>
                  <a:txBody>
                    <a:bodyPr/>
                    <a:lstStyle/>
                    <a:p>
                      <a:pPr marL="0" marR="0" algn="ctr">
                        <a:lnSpc>
                          <a:spcPct val="115000"/>
                        </a:lnSpc>
                        <a:spcBef>
                          <a:spcPts val="0"/>
                        </a:spcBef>
                        <a:spcAft>
                          <a:spcPts val="1000"/>
                        </a:spcAft>
                      </a:pPr>
                      <a:r>
                        <a:rPr lang="en-US" sz="1600" b="1">
                          <a:solidFill>
                            <a:srgbClr val="000000"/>
                          </a:solidFill>
                          <a:latin typeface="Times New Roman"/>
                          <a:ea typeface="Times New Roman"/>
                          <a:cs typeface="Times New Roman"/>
                        </a:rPr>
                        <a:t>Index Score</a:t>
                      </a: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D9F1"/>
                    </a:solidFill>
                  </a:tcPr>
                </a:tc>
              </a:tr>
              <a:tr h="550151">
                <a:tc>
                  <a:txBody>
                    <a:bodyPr/>
                    <a:lstStyle/>
                    <a:p>
                      <a:pPr marL="0" marR="0" algn="ctr">
                        <a:lnSpc>
                          <a:spcPct val="115000"/>
                        </a:lnSpc>
                        <a:spcBef>
                          <a:spcPts val="0"/>
                        </a:spcBef>
                        <a:spcAft>
                          <a:spcPts val="1000"/>
                        </a:spcAft>
                      </a:pPr>
                      <a:r>
                        <a:rPr lang="en-US" sz="1600">
                          <a:solidFill>
                            <a:srgbClr val="000000"/>
                          </a:solidFill>
                          <a:latin typeface="Times New Roman"/>
                          <a:ea typeface="Times New Roman"/>
                          <a:cs typeface="Times New Roman"/>
                        </a:rPr>
                        <a:t>1</a:t>
                      </a: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a:solidFill>
                            <a:srgbClr val="000000"/>
                          </a:solidFill>
                          <a:latin typeface="Times New Roman"/>
                          <a:ea typeface="Times New Roman"/>
                          <a:cs typeface="Times New Roman"/>
                        </a:rPr>
                        <a:t>Aizawl</a:t>
                      </a: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a:solidFill>
                            <a:srgbClr val="000000"/>
                          </a:solidFill>
                          <a:latin typeface="Times New Roman"/>
                          <a:ea typeface="Times New Roman"/>
                          <a:cs typeface="Times New Roman"/>
                        </a:rPr>
                        <a:t>63</a:t>
                      </a: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06139">
                <a:tc>
                  <a:txBody>
                    <a:bodyPr/>
                    <a:lstStyle/>
                    <a:p>
                      <a:pPr marL="0" marR="0" algn="ctr">
                        <a:lnSpc>
                          <a:spcPct val="115000"/>
                        </a:lnSpc>
                        <a:spcBef>
                          <a:spcPts val="0"/>
                        </a:spcBef>
                        <a:spcAft>
                          <a:spcPts val="1000"/>
                        </a:spcAft>
                      </a:pPr>
                      <a:r>
                        <a:rPr lang="en-US" sz="1600">
                          <a:solidFill>
                            <a:srgbClr val="000000"/>
                          </a:solidFill>
                          <a:latin typeface="Times New Roman"/>
                          <a:ea typeface="Times New Roman"/>
                          <a:cs typeface="Times New Roman"/>
                        </a:rPr>
                        <a:t>2</a:t>
                      </a: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a:solidFill>
                            <a:srgbClr val="000000"/>
                          </a:solidFill>
                          <a:latin typeface="Times New Roman"/>
                          <a:ea typeface="Times New Roman"/>
                          <a:cs typeface="Times New Roman"/>
                        </a:rPr>
                        <a:t>Kolasib</a:t>
                      </a: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a:solidFill>
                            <a:srgbClr val="000000"/>
                          </a:solidFill>
                          <a:latin typeface="Times New Roman"/>
                          <a:ea typeface="Times New Roman"/>
                          <a:cs typeface="Times New Roman"/>
                        </a:rPr>
                        <a:t>62.5</a:t>
                      </a: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06139">
                <a:tc>
                  <a:txBody>
                    <a:bodyPr/>
                    <a:lstStyle/>
                    <a:p>
                      <a:pPr marL="0" marR="0" algn="ctr">
                        <a:lnSpc>
                          <a:spcPct val="115000"/>
                        </a:lnSpc>
                        <a:spcBef>
                          <a:spcPts val="0"/>
                        </a:spcBef>
                        <a:spcAft>
                          <a:spcPts val="1000"/>
                        </a:spcAft>
                      </a:pPr>
                      <a:r>
                        <a:rPr lang="en-US" sz="1600">
                          <a:solidFill>
                            <a:srgbClr val="000000"/>
                          </a:solidFill>
                          <a:latin typeface="Times New Roman"/>
                          <a:ea typeface="Times New Roman"/>
                          <a:cs typeface="Times New Roman"/>
                        </a:rPr>
                        <a:t>3</a:t>
                      </a: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a:solidFill>
                            <a:srgbClr val="000000"/>
                          </a:solidFill>
                          <a:latin typeface="Times New Roman"/>
                          <a:ea typeface="Times New Roman"/>
                          <a:cs typeface="Times New Roman"/>
                        </a:rPr>
                        <a:t>Serchhip</a:t>
                      </a: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dirty="0">
                          <a:solidFill>
                            <a:srgbClr val="000000"/>
                          </a:solidFill>
                          <a:latin typeface="Times New Roman"/>
                          <a:ea typeface="Times New Roman"/>
                          <a:cs typeface="Times New Roman"/>
                        </a:rPr>
                        <a:t>61.9</a:t>
                      </a: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06139">
                <a:tc>
                  <a:txBody>
                    <a:bodyPr/>
                    <a:lstStyle/>
                    <a:p>
                      <a:pPr marL="0" marR="0" algn="ctr">
                        <a:lnSpc>
                          <a:spcPct val="115000"/>
                        </a:lnSpc>
                        <a:spcBef>
                          <a:spcPts val="0"/>
                        </a:spcBef>
                        <a:spcAft>
                          <a:spcPts val="1000"/>
                        </a:spcAft>
                      </a:pPr>
                      <a:r>
                        <a:rPr lang="en-US" sz="1600">
                          <a:solidFill>
                            <a:srgbClr val="000000"/>
                          </a:solidFill>
                          <a:latin typeface="Times New Roman"/>
                          <a:ea typeface="Times New Roman"/>
                          <a:cs typeface="Times New Roman"/>
                        </a:rPr>
                        <a:t>4</a:t>
                      </a: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a:solidFill>
                            <a:srgbClr val="000000"/>
                          </a:solidFill>
                          <a:latin typeface="Times New Roman"/>
                          <a:ea typeface="Times New Roman"/>
                          <a:cs typeface="Times New Roman"/>
                        </a:rPr>
                        <a:t>Champhai</a:t>
                      </a: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a:solidFill>
                            <a:srgbClr val="000000"/>
                          </a:solidFill>
                          <a:latin typeface="Times New Roman"/>
                          <a:ea typeface="Times New Roman"/>
                          <a:cs typeface="Times New Roman"/>
                        </a:rPr>
                        <a:t>54.6</a:t>
                      </a: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06139">
                <a:tc>
                  <a:txBody>
                    <a:bodyPr/>
                    <a:lstStyle/>
                    <a:p>
                      <a:pPr marL="0" marR="0" algn="ctr">
                        <a:lnSpc>
                          <a:spcPct val="115000"/>
                        </a:lnSpc>
                        <a:spcBef>
                          <a:spcPts val="0"/>
                        </a:spcBef>
                        <a:spcAft>
                          <a:spcPts val="1000"/>
                        </a:spcAft>
                      </a:pPr>
                      <a:r>
                        <a:rPr lang="en-US" sz="1600">
                          <a:solidFill>
                            <a:srgbClr val="000000"/>
                          </a:solidFill>
                          <a:latin typeface="Times New Roman"/>
                          <a:ea typeface="Times New Roman"/>
                          <a:cs typeface="Times New Roman"/>
                        </a:rPr>
                        <a:t>5</a:t>
                      </a: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a:solidFill>
                            <a:srgbClr val="000000"/>
                          </a:solidFill>
                          <a:latin typeface="Times New Roman"/>
                          <a:ea typeface="Times New Roman"/>
                          <a:cs typeface="Times New Roman"/>
                        </a:rPr>
                        <a:t>Lunglei</a:t>
                      </a: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a:solidFill>
                            <a:srgbClr val="000000"/>
                          </a:solidFill>
                          <a:latin typeface="Times New Roman"/>
                          <a:ea typeface="Times New Roman"/>
                          <a:cs typeface="Times New Roman"/>
                        </a:rPr>
                        <a:t>46.3</a:t>
                      </a: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06139">
                <a:tc>
                  <a:txBody>
                    <a:bodyPr/>
                    <a:lstStyle/>
                    <a:p>
                      <a:pPr marL="0" marR="0" algn="ctr">
                        <a:lnSpc>
                          <a:spcPct val="115000"/>
                        </a:lnSpc>
                        <a:spcBef>
                          <a:spcPts val="0"/>
                        </a:spcBef>
                        <a:spcAft>
                          <a:spcPts val="1000"/>
                        </a:spcAft>
                      </a:pPr>
                      <a:r>
                        <a:rPr lang="en-US" sz="1600">
                          <a:solidFill>
                            <a:srgbClr val="000000"/>
                          </a:solidFill>
                          <a:latin typeface="Times New Roman"/>
                          <a:ea typeface="Times New Roman"/>
                          <a:cs typeface="Times New Roman"/>
                        </a:rPr>
                        <a:t>6</a:t>
                      </a: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a:solidFill>
                            <a:srgbClr val="000000"/>
                          </a:solidFill>
                          <a:latin typeface="Times New Roman"/>
                          <a:ea typeface="Times New Roman"/>
                          <a:cs typeface="Times New Roman"/>
                        </a:rPr>
                        <a:t>Mamit</a:t>
                      </a: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a:solidFill>
                            <a:srgbClr val="000000"/>
                          </a:solidFill>
                          <a:latin typeface="Times New Roman"/>
                          <a:ea typeface="Times New Roman"/>
                          <a:cs typeface="Times New Roman"/>
                        </a:rPr>
                        <a:t>46</a:t>
                      </a: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06139">
                <a:tc>
                  <a:txBody>
                    <a:bodyPr/>
                    <a:lstStyle/>
                    <a:p>
                      <a:pPr marL="0" marR="0" algn="ctr">
                        <a:lnSpc>
                          <a:spcPct val="115000"/>
                        </a:lnSpc>
                        <a:spcBef>
                          <a:spcPts val="0"/>
                        </a:spcBef>
                        <a:spcAft>
                          <a:spcPts val="1000"/>
                        </a:spcAft>
                      </a:pPr>
                      <a:r>
                        <a:rPr lang="en-US" sz="1600">
                          <a:solidFill>
                            <a:srgbClr val="000000"/>
                          </a:solidFill>
                          <a:latin typeface="Times New Roman"/>
                          <a:ea typeface="Times New Roman"/>
                          <a:cs typeface="Times New Roman"/>
                        </a:rPr>
                        <a:t>7</a:t>
                      </a: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dirty="0">
                          <a:solidFill>
                            <a:srgbClr val="000000"/>
                          </a:solidFill>
                          <a:latin typeface="Times New Roman"/>
                          <a:ea typeface="Times New Roman"/>
                          <a:cs typeface="Times New Roman"/>
                        </a:rPr>
                        <a:t>Siaha</a:t>
                      </a: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a:solidFill>
                            <a:srgbClr val="000000"/>
                          </a:solidFill>
                          <a:latin typeface="Times New Roman"/>
                          <a:ea typeface="Times New Roman"/>
                          <a:cs typeface="Times New Roman"/>
                        </a:rPr>
                        <a:t>44.2</a:t>
                      </a: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r h="506139">
                <a:tc>
                  <a:txBody>
                    <a:bodyPr/>
                    <a:lstStyle/>
                    <a:p>
                      <a:pPr marL="0" marR="0" algn="ctr">
                        <a:lnSpc>
                          <a:spcPct val="115000"/>
                        </a:lnSpc>
                        <a:spcBef>
                          <a:spcPts val="0"/>
                        </a:spcBef>
                        <a:spcAft>
                          <a:spcPts val="1000"/>
                        </a:spcAft>
                      </a:pPr>
                      <a:r>
                        <a:rPr lang="en-US" sz="1600">
                          <a:solidFill>
                            <a:srgbClr val="000000"/>
                          </a:solidFill>
                          <a:latin typeface="Times New Roman"/>
                          <a:ea typeface="Times New Roman"/>
                          <a:cs typeface="Times New Roman"/>
                        </a:rPr>
                        <a:t>8</a:t>
                      </a: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a:solidFill>
                            <a:srgbClr val="000000"/>
                          </a:solidFill>
                          <a:latin typeface="Times New Roman"/>
                          <a:ea typeface="Times New Roman"/>
                          <a:cs typeface="Times New Roman"/>
                        </a:rPr>
                        <a:t>Lawngtlai</a:t>
                      </a:r>
                      <a:endParaRPr lang="en-US" sz="160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c>
                  <a:txBody>
                    <a:bodyPr/>
                    <a:lstStyle/>
                    <a:p>
                      <a:pPr marL="0" marR="0" algn="ctr">
                        <a:lnSpc>
                          <a:spcPct val="115000"/>
                        </a:lnSpc>
                        <a:spcBef>
                          <a:spcPts val="0"/>
                        </a:spcBef>
                        <a:spcAft>
                          <a:spcPts val="1000"/>
                        </a:spcAft>
                      </a:pPr>
                      <a:r>
                        <a:rPr lang="en-US" sz="1600" dirty="0">
                          <a:solidFill>
                            <a:srgbClr val="000000"/>
                          </a:solidFill>
                          <a:latin typeface="Times New Roman"/>
                          <a:ea typeface="Times New Roman"/>
                          <a:cs typeface="Times New Roman"/>
                        </a:rPr>
                        <a:t>42.6</a:t>
                      </a:r>
                      <a:endParaRPr lang="en-US" sz="1600" dirty="0">
                        <a:latin typeface="Calibri"/>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tr>
            </a:tbl>
          </a:graphicData>
        </a:graphic>
      </p:graphicFrame>
      <p:graphicFrame>
        <p:nvGraphicFramePr>
          <p:cNvPr id="4194323" name="Chart 2"/>
          <p:cNvGraphicFramePr>
            <a:graphicFrameLocks/>
          </p:cNvGraphicFramePr>
          <p:nvPr/>
        </p:nvGraphicFramePr>
        <p:xfrm>
          <a:off x="2514600" y="914400"/>
          <a:ext cx="6629400" cy="55626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9" name="TextBox 1"/>
          <p:cNvSpPr txBox="1"/>
          <p:nvPr/>
        </p:nvSpPr>
        <p:spPr>
          <a:xfrm>
            <a:off x="2667000" y="2819400"/>
            <a:ext cx="4533129" cy="584776"/>
          </a:xfrm>
          <a:prstGeom prst="rect">
            <a:avLst/>
          </a:prstGeom>
          <a:noFill/>
        </p:spPr>
        <p:txBody>
          <a:bodyPr wrap="square" rtlCol="0">
            <a:spAutoFit/>
          </a:bodyPr>
          <a:lstStyle/>
          <a:p>
            <a:pPr algn="ctr"/>
            <a:r>
              <a:rPr lang="en-US" sz="3200" b="1" dirty="0"/>
              <a:t>THANK YOU</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3" name="Subtitle 2"/>
          <p:cNvSpPr>
            <a:spLocks noGrp="1"/>
          </p:cNvSpPr>
          <p:nvPr>
            <p:ph type="subTitle" idx="1"/>
          </p:nvPr>
        </p:nvSpPr>
        <p:spPr>
          <a:xfrm>
            <a:off x="1143000" y="381000"/>
            <a:ext cx="7696200" cy="6248400"/>
          </a:xfrm>
        </p:spPr>
        <p:txBody>
          <a:bodyPr>
            <a:normAutofit fontScale="88654" lnSpcReduction="20000"/>
          </a:bodyPr>
          <a:lstStyle/>
          <a:p>
            <a:pPr algn="just"/>
            <a:r>
              <a:rPr lang="en-US" sz="3100" dirty="0">
                <a:latin typeface="Times New Roman" pitchFamily="18" charset="0"/>
                <a:cs typeface="Times New Roman" pitchFamily="18" charset="0"/>
              </a:rPr>
              <a:t>The following committees and cell has been constituted to coordinate SDGs implementation in the State:</a:t>
            </a:r>
          </a:p>
          <a:p>
            <a:pPr lvl="0" algn="just"/>
            <a:r>
              <a:rPr lang="en-US" sz="3100" b="1" dirty="0">
                <a:latin typeface="Times New Roman" pitchFamily="18" charset="0"/>
                <a:cs typeface="Times New Roman" pitchFamily="18" charset="0"/>
              </a:rPr>
              <a:t>1. High Level Monitoring Committee:</a:t>
            </a:r>
            <a:endParaRPr lang="en-US" sz="3100" dirty="0">
              <a:latin typeface="Times New Roman" pitchFamily="18" charset="0"/>
              <a:cs typeface="Times New Roman" pitchFamily="18" charset="0"/>
            </a:endParaRPr>
          </a:p>
          <a:p>
            <a:pPr algn="just"/>
            <a:r>
              <a:rPr lang="en-US" sz="3100" dirty="0">
                <a:latin typeface="Times New Roman" pitchFamily="18" charset="0"/>
                <a:cs typeface="Times New Roman" pitchFamily="18" charset="0"/>
              </a:rPr>
              <a:t>The Committee is set up under the Chairmanship of Chief Secretary, Government of Mizoram with Planning Secretary as Member Secretary.</a:t>
            </a:r>
          </a:p>
          <a:p>
            <a:pPr algn="just"/>
            <a:r>
              <a:rPr lang="en-US" sz="3100" b="1" dirty="0">
                <a:latin typeface="Times New Roman" pitchFamily="18" charset="0"/>
                <a:cs typeface="Times New Roman" pitchFamily="18" charset="0"/>
              </a:rPr>
              <a:t>2. Technical Committee on SDGs:</a:t>
            </a:r>
            <a:endParaRPr lang="en-US" sz="3100" dirty="0">
              <a:latin typeface="Times New Roman" pitchFamily="18" charset="0"/>
              <a:cs typeface="Times New Roman" pitchFamily="18" charset="0"/>
            </a:endParaRPr>
          </a:p>
          <a:p>
            <a:pPr algn="just"/>
            <a:r>
              <a:rPr lang="en-US" sz="3100" dirty="0">
                <a:latin typeface="Times New Roman" pitchFamily="18" charset="0"/>
                <a:cs typeface="Times New Roman" pitchFamily="18" charset="0"/>
              </a:rPr>
              <a:t>The Committee is formed under the Chairmanship of Director, Economics &amp; Statistics Department where all Nodal Officers of Line Departments are members. </a:t>
            </a:r>
          </a:p>
          <a:p>
            <a:pPr algn="just"/>
            <a:r>
              <a:rPr lang="en-US" sz="3100" b="1" dirty="0">
                <a:latin typeface="Times New Roman" pitchFamily="18" charset="0"/>
                <a:cs typeface="Times New Roman" pitchFamily="18" charset="0"/>
              </a:rPr>
              <a:t>3. SDGs Cell:</a:t>
            </a:r>
            <a:endParaRPr lang="en-US" sz="3100" dirty="0">
              <a:latin typeface="Times New Roman" pitchFamily="18" charset="0"/>
              <a:cs typeface="Times New Roman" pitchFamily="18" charset="0"/>
            </a:endParaRPr>
          </a:p>
          <a:p>
            <a:pPr algn="just"/>
            <a:r>
              <a:rPr lang="en-US" sz="3100" dirty="0">
                <a:latin typeface="Times New Roman" pitchFamily="18" charset="0"/>
                <a:cs typeface="Times New Roman" pitchFamily="18" charset="0"/>
              </a:rPr>
              <a:t>A dedicated SDGs Cell has been established in Research &amp; Development Branch of Planning &amp; Programme Implementation Department headed by the Principal Adviser. </a:t>
            </a:r>
          </a:p>
          <a:p>
            <a:endParaRPr lang="en-US" dirty="0"/>
          </a:p>
          <a:p>
            <a:endParaRPr lang="en-US" dirty="0"/>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4" name="Title 1"/>
          <p:cNvSpPr>
            <a:spLocks noGrp="1"/>
          </p:cNvSpPr>
          <p:nvPr>
            <p:ph type="title"/>
          </p:nvPr>
        </p:nvSpPr>
        <p:spPr>
          <a:xfrm>
            <a:off x="685800" y="1371600"/>
            <a:ext cx="8229600" cy="533400"/>
          </a:xfrm>
        </p:spPr>
        <p:txBody>
          <a:bodyPr>
            <a:noAutofit/>
          </a:bodyPr>
          <a:lstStyle/>
          <a:p>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latin typeface="Times New Roman" pitchFamily="18" charset="0"/>
                <a:cs typeface="Times New Roman" pitchFamily="18" charset="0"/>
              </a:rPr>
              <a:t/>
            </a:r>
            <a:br>
              <a:rPr lang="en-US" sz="2800" b="1" dirty="0">
                <a:latin typeface="Times New Roman" pitchFamily="18" charset="0"/>
                <a:cs typeface="Times New Roman" pitchFamily="18" charset="0"/>
              </a:rPr>
            </a:br>
            <a:r>
              <a:rPr lang="en-US" sz="2800" b="1" dirty="0">
                <a:solidFill>
                  <a:schemeClr val="tx1"/>
                </a:solidFill>
                <a:latin typeface="Times New Roman" pitchFamily="18" charset="0"/>
                <a:cs typeface="Times New Roman" pitchFamily="18" charset="0"/>
              </a:rPr>
              <a:t>Actions taken towards SDG implementation in Mizoram</a:t>
            </a:r>
            <a:r>
              <a:rPr lang="en-US" sz="2800" dirty="0">
                <a:latin typeface="Times New Roman" pitchFamily="18" charset="0"/>
                <a:cs typeface="Times New Roman" pitchFamily="18" charset="0"/>
              </a:rPr>
              <a:t/>
            </a:r>
            <a:br>
              <a:rPr lang="en-US" sz="2800" dirty="0">
                <a:latin typeface="Times New Roman" pitchFamily="18" charset="0"/>
                <a:cs typeface="Times New Roman" pitchFamily="18" charset="0"/>
              </a:rPr>
            </a:br>
            <a:endParaRPr lang="en-US" sz="2800" dirty="0">
              <a:latin typeface="Times New Roman" pitchFamily="18" charset="0"/>
              <a:cs typeface="Times New Roman" pitchFamily="18" charset="0"/>
            </a:endParaRPr>
          </a:p>
        </p:txBody>
      </p:sp>
      <p:sp>
        <p:nvSpPr>
          <p:cNvPr id="1048605" name="Content Placeholder 2"/>
          <p:cNvSpPr>
            <a:spLocks noGrp="1"/>
          </p:cNvSpPr>
          <p:nvPr>
            <p:ph idx="1"/>
          </p:nvPr>
        </p:nvSpPr>
        <p:spPr>
          <a:xfrm>
            <a:off x="990600" y="228600"/>
            <a:ext cx="7696200" cy="6400800"/>
          </a:xfrm>
        </p:spPr>
        <p:txBody>
          <a:bodyPr>
            <a:normAutofit fontScale="92500" lnSpcReduction="10000"/>
          </a:bodyPr>
          <a:lstStyle/>
          <a:p>
            <a:pPr algn="ctr">
              <a:buNone/>
            </a:pPr>
            <a:r>
              <a:rPr lang="en-US" sz="3900" b="1" dirty="0" smtClean="0">
                <a:latin typeface="Times New Roman" pitchFamily="18" charset="0"/>
                <a:cs typeface="Times New Roman" pitchFamily="18" charset="0"/>
              </a:rPr>
              <a:t>Action taken towards SDG Implementation in Mizoram</a:t>
            </a:r>
          </a:p>
          <a:p>
            <a:pPr algn="ctr">
              <a:buNone/>
            </a:pPr>
            <a:endParaRPr lang="en-US" sz="3900" b="1" dirty="0" smtClean="0">
              <a:latin typeface="Times New Roman" pitchFamily="18" charset="0"/>
              <a:cs typeface="Times New Roman" pitchFamily="18" charset="0"/>
            </a:endParaRPr>
          </a:p>
          <a:p>
            <a:r>
              <a:rPr lang="en-US" b="1" dirty="0" smtClean="0">
                <a:latin typeface="Times New Roman" pitchFamily="18" charset="0"/>
                <a:cs typeface="Times New Roman" pitchFamily="18" charset="0"/>
              </a:rPr>
              <a:t>Baseline </a:t>
            </a:r>
            <a:r>
              <a:rPr lang="en-US" b="1" dirty="0">
                <a:latin typeface="Times New Roman" pitchFamily="18" charset="0"/>
                <a:cs typeface="Times New Roman" pitchFamily="18" charset="0"/>
              </a:rPr>
              <a:t>Survey</a:t>
            </a:r>
          </a:p>
          <a:p>
            <a:r>
              <a:rPr lang="en-US" b="1" dirty="0">
                <a:latin typeface="Times New Roman" pitchFamily="18" charset="0"/>
                <a:cs typeface="Times New Roman" pitchFamily="18" charset="0"/>
              </a:rPr>
              <a:t>Mizoram Vision 2030</a:t>
            </a:r>
          </a:p>
          <a:p>
            <a:r>
              <a:rPr lang="en-US" b="1" dirty="0">
                <a:latin typeface="Times New Roman" pitchFamily="18" charset="0"/>
                <a:cs typeface="Times New Roman" pitchFamily="18" charset="0"/>
              </a:rPr>
              <a:t>Regional Workshop</a:t>
            </a:r>
          </a:p>
          <a:p>
            <a:r>
              <a:rPr lang="en-US" b="1" dirty="0">
                <a:latin typeface="Times New Roman" pitchFamily="18" charset="0"/>
                <a:cs typeface="Times New Roman" pitchFamily="18" charset="0"/>
              </a:rPr>
              <a:t>State Level Sensitization Workshop</a:t>
            </a:r>
          </a:p>
          <a:p>
            <a:r>
              <a:rPr lang="en-US" b="1" dirty="0">
                <a:latin typeface="Times New Roman" pitchFamily="18" charset="0"/>
                <a:cs typeface="Times New Roman" pitchFamily="18" charset="0"/>
              </a:rPr>
              <a:t>District Level Sensitization Workshop</a:t>
            </a:r>
          </a:p>
          <a:p>
            <a:r>
              <a:rPr lang="en-US" b="1" dirty="0">
                <a:latin typeface="Times New Roman" pitchFamily="18" charset="0"/>
                <a:cs typeface="Times New Roman" pitchFamily="18" charset="0"/>
              </a:rPr>
              <a:t>Wall hanging</a:t>
            </a:r>
          </a:p>
          <a:p>
            <a:r>
              <a:rPr lang="en-US" b="1" dirty="0">
                <a:latin typeface="Times New Roman" pitchFamily="18" charset="0"/>
                <a:cs typeface="Times New Roman" pitchFamily="18" charset="0"/>
              </a:rPr>
              <a:t>Video clips on SDGs</a:t>
            </a:r>
          </a:p>
          <a:p>
            <a:r>
              <a:rPr lang="en-US" b="1" dirty="0">
                <a:latin typeface="Times New Roman" pitchFamily="18" charset="0"/>
                <a:cs typeface="Times New Roman" pitchFamily="18" charset="0"/>
              </a:rPr>
              <a:t>Talk show</a:t>
            </a:r>
          </a:p>
          <a:p>
            <a:r>
              <a:rPr lang="en-US" b="1" dirty="0">
                <a:latin typeface="Times New Roman" pitchFamily="18" charset="0"/>
                <a:cs typeface="Times New Roman" pitchFamily="18" charset="0"/>
              </a:rPr>
              <a:t>Mizoram SDG Website</a:t>
            </a:r>
            <a:endParaRPr lang="en-US" dirty="0">
              <a:latin typeface="Times New Roman" pitchFamily="18" charset="0"/>
              <a:cs typeface="Times New Roman"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6" name="Title 1"/>
          <p:cNvSpPr>
            <a:spLocks noGrp="1"/>
          </p:cNvSpPr>
          <p:nvPr>
            <p:ph type="ctrTitle"/>
          </p:nvPr>
        </p:nvSpPr>
        <p:spPr>
          <a:xfrm>
            <a:off x="990600" y="0"/>
            <a:ext cx="7851648" cy="1066800"/>
          </a:xfrm>
        </p:spPr>
        <p:txBody>
          <a:bodyPr>
            <a:noAutofit/>
          </a:bodyPr>
          <a:lstStyle/>
          <a:p>
            <a:pPr algn="ctr"/>
            <a:r>
              <a:rPr lang="en-US" sz="3600" b="1" dirty="0" smtClean="0">
                <a:solidFill>
                  <a:schemeClr val="tx1">
                    <a:lumMod val="95000"/>
                    <a:lumOff val="5000"/>
                  </a:schemeClr>
                </a:solidFill>
                <a:latin typeface="Times New Roman" pitchFamily="18" charset="0"/>
                <a:cs typeface="Times New Roman" pitchFamily="18" charset="0"/>
              </a:rPr>
              <a:t/>
            </a:r>
            <a:br>
              <a:rPr lang="en-US" sz="3600" b="1" dirty="0" smtClean="0">
                <a:solidFill>
                  <a:schemeClr val="tx1">
                    <a:lumMod val="95000"/>
                    <a:lumOff val="5000"/>
                  </a:schemeClr>
                </a:solidFill>
                <a:latin typeface="Times New Roman" pitchFamily="18" charset="0"/>
                <a:cs typeface="Times New Roman" pitchFamily="18" charset="0"/>
              </a:rPr>
            </a:br>
            <a:r>
              <a:rPr lang="en-US" sz="3600" b="1" dirty="0" smtClean="0">
                <a:solidFill>
                  <a:schemeClr val="tx1">
                    <a:lumMod val="95000"/>
                    <a:lumOff val="5000"/>
                  </a:schemeClr>
                </a:solidFill>
                <a:latin typeface="Times New Roman" pitchFamily="18" charset="0"/>
                <a:cs typeface="Times New Roman" pitchFamily="18" charset="0"/>
              </a:rPr>
              <a:t>Partnership </a:t>
            </a:r>
            <a:r>
              <a:rPr lang="en-US" sz="3600" b="1" dirty="0">
                <a:solidFill>
                  <a:schemeClr val="tx1">
                    <a:lumMod val="95000"/>
                    <a:lumOff val="5000"/>
                  </a:schemeClr>
                </a:solidFill>
                <a:latin typeface="Times New Roman" pitchFamily="18" charset="0"/>
                <a:cs typeface="Times New Roman" pitchFamily="18" charset="0"/>
              </a:rPr>
              <a:t>for implementation of SDGs in Mizoram</a:t>
            </a:r>
          </a:p>
        </p:txBody>
      </p:sp>
      <p:sp>
        <p:nvSpPr>
          <p:cNvPr id="1048607" name="Subtitle 2"/>
          <p:cNvSpPr>
            <a:spLocks noGrp="1"/>
          </p:cNvSpPr>
          <p:nvPr>
            <p:ph type="subTitle" idx="1"/>
          </p:nvPr>
        </p:nvSpPr>
        <p:spPr>
          <a:xfrm>
            <a:off x="1143000" y="1066800"/>
            <a:ext cx="7696200" cy="5791200"/>
          </a:xfrm>
        </p:spPr>
        <p:txBody>
          <a:bodyPr>
            <a:normAutofit fontScale="96154" lnSpcReduction="10000"/>
          </a:bodyPr>
          <a:lstStyle/>
          <a:p>
            <a:pPr algn="just">
              <a:buFont typeface="Arial" pitchFamily="34" charset="0"/>
              <a:buChar char="•"/>
            </a:pPr>
            <a:r>
              <a:rPr lang="en-US" sz="2700" dirty="0">
                <a:latin typeface="Times New Roman" pitchFamily="18" charset="0"/>
                <a:cs typeface="Times New Roman" pitchFamily="18" charset="0"/>
              </a:rPr>
              <a:t>At the international level, UNDP has been an active partner in technical matters. Several discussions have been held with UNDP at Aizawl and </a:t>
            </a:r>
            <a:r>
              <a:rPr lang="en-US" sz="2700" dirty="0" err="1">
                <a:latin typeface="Times New Roman" pitchFamily="18" charset="0"/>
                <a:cs typeface="Times New Roman" pitchFamily="18" charset="0"/>
              </a:rPr>
              <a:t>Guwahati</a:t>
            </a:r>
            <a:r>
              <a:rPr lang="en-US" sz="2700" dirty="0">
                <a:latin typeface="Times New Roman" pitchFamily="18" charset="0"/>
                <a:cs typeface="Times New Roman" pitchFamily="18" charset="0"/>
              </a:rPr>
              <a:t>. Formal Memorandum of Understanding is expected to be sign shortly.</a:t>
            </a:r>
          </a:p>
          <a:p>
            <a:pPr algn="just">
              <a:buFont typeface="Arial" pitchFamily="34" charset="0"/>
              <a:buChar char="•"/>
            </a:pPr>
            <a:r>
              <a:rPr lang="en-US" sz="2700" dirty="0">
                <a:latin typeface="Times New Roman" pitchFamily="18" charset="0"/>
                <a:cs typeface="Times New Roman" pitchFamily="18" charset="0"/>
              </a:rPr>
              <a:t>At the institutional level, we have been partnering with Mizoram University, ICFAI University Mizoram, Administrative Training Institute (ATI) and State Institute of Rural Development and </a:t>
            </a:r>
            <a:r>
              <a:rPr lang="en-US" sz="2700" dirty="0" err="1">
                <a:latin typeface="Times New Roman" pitchFamily="18" charset="0"/>
                <a:cs typeface="Times New Roman" pitchFamily="18" charset="0"/>
              </a:rPr>
              <a:t>Panchayati</a:t>
            </a:r>
            <a:r>
              <a:rPr lang="en-US" sz="2700" dirty="0">
                <a:latin typeface="Times New Roman" pitchFamily="18" charset="0"/>
                <a:cs typeface="Times New Roman" pitchFamily="18" charset="0"/>
              </a:rPr>
              <a:t> Raj (SIRD&amp;PR) for technical issues.</a:t>
            </a:r>
          </a:p>
          <a:p>
            <a:pPr algn="just">
              <a:buFont typeface="Arial" pitchFamily="34" charset="0"/>
              <a:buChar char="•"/>
            </a:pPr>
            <a:r>
              <a:rPr lang="en-US" sz="2700" dirty="0">
                <a:latin typeface="Times New Roman" pitchFamily="18" charset="0"/>
                <a:cs typeface="Times New Roman" pitchFamily="18" charset="0"/>
              </a:rPr>
              <a:t>At the district and local levels District Planning Committee is the monitoring body at district and village level for implementation of SDGs. Local channels, colleges and schools are our active partners in spreading awareness and sensitization programmes.</a:t>
            </a:r>
          </a:p>
          <a:p>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8" name="Title 1"/>
          <p:cNvSpPr>
            <a:spLocks noGrp="1"/>
          </p:cNvSpPr>
          <p:nvPr>
            <p:ph type="title"/>
          </p:nvPr>
        </p:nvSpPr>
        <p:spPr>
          <a:xfrm>
            <a:off x="1143000" y="76200"/>
            <a:ext cx="8001000" cy="1143000"/>
          </a:xfrm>
        </p:spPr>
        <p:txBody>
          <a:bodyPr>
            <a:noAutofit/>
          </a:bodyPr>
          <a:lstStyle/>
          <a:p>
            <a:r>
              <a:rPr lang="en-US" sz="2800" b="1" dirty="0">
                <a:latin typeface="Times New Roman" pitchFamily="18" charset="0"/>
                <a:cs typeface="Times New Roman" pitchFamily="18" charset="0"/>
              </a:rPr>
              <a:t>Landscape analysis of SDGs Implementation in Mizoram</a:t>
            </a:r>
            <a:endParaRPr lang="en-US" sz="2800" dirty="0">
              <a:latin typeface="Times New Roman" pitchFamily="18" charset="0"/>
              <a:cs typeface="Times New Roman" pitchFamily="18" charset="0"/>
            </a:endParaRPr>
          </a:p>
        </p:txBody>
      </p:sp>
      <p:pic>
        <p:nvPicPr>
          <p:cNvPr id="2097154" name="Picture 3" descr="C:\Users\cent\Desktop\111111.png"/>
          <p:cNvPicPr>
            <a:picLocks noChangeAspect="1" noChangeArrowheads="1"/>
          </p:cNvPicPr>
          <p:nvPr/>
        </p:nvPicPr>
        <p:blipFill>
          <a:blip r:embed="rId2"/>
          <a:srcRect l="27582" t="22439" r="24758" b="11936"/>
          <a:stretch>
            <a:fillRect/>
          </a:stretch>
        </p:blipFill>
        <p:spPr bwMode="auto">
          <a:xfrm>
            <a:off x="990600" y="1371600"/>
            <a:ext cx="8153400" cy="54864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5" name="Picture 2" descr="C:\Users\cent\Desktop\222222222222222222.png"/>
          <p:cNvPicPr>
            <a:picLocks noChangeAspect="1" noChangeArrowheads="1"/>
          </p:cNvPicPr>
          <p:nvPr/>
        </p:nvPicPr>
        <p:blipFill>
          <a:blip r:embed="rId2"/>
          <a:srcRect l="27526" t="23040" r="25036" b="11680"/>
          <a:stretch>
            <a:fillRect/>
          </a:stretch>
        </p:blipFill>
        <p:spPr bwMode="auto">
          <a:xfrm>
            <a:off x="1143000" y="0"/>
            <a:ext cx="80010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97156" name="Picture 2" descr="C:\Users\cent\Desktop\333333.png"/>
          <p:cNvPicPr>
            <a:picLocks noChangeAspect="1" noChangeArrowheads="1"/>
          </p:cNvPicPr>
          <p:nvPr/>
        </p:nvPicPr>
        <p:blipFill>
          <a:blip r:embed="rId2"/>
          <a:srcRect l="29795" t="24740" r="27452" b="10677"/>
          <a:stretch>
            <a:fillRect/>
          </a:stretch>
        </p:blipFill>
        <p:spPr bwMode="auto">
          <a:xfrm>
            <a:off x="914400" y="0"/>
            <a:ext cx="8229600" cy="6858000"/>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ＭＳ ゴシック"/>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ＭＳ ゴシック"/>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spDef>
      <a:spPr/>
      <a:bodyPr rtlCol="0" anchor="ctr"/>
      <a:lstStyle>
        <a:defPPr algn="ct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88</TotalTime>
  <Words>2543</Words>
  <Application>Microsoft Office PowerPoint</Application>
  <PresentationFormat>On-screen Show (4:3)</PresentationFormat>
  <Paragraphs>673</Paragraphs>
  <Slides>39</Slides>
  <Notes>1</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Solstice</vt:lpstr>
      <vt:lpstr>Slide 1</vt:lpstr>
      <vt:lpstr>INTRODUCTION</vt:lpstr>
      <vt:lpstr>SDGs Implementation Framework in India</vt:lpstr>
      <vt:lpstr>Slide 4</vt:lpstr>
      <vt:lpstr>                                                  Actions taken towards SDG implementation in Mizoram </vt:lpstr>
      <vt:lpstr> Partnership for implementation of SDGs in Mizoram</vt:lpstr>
      <vt:lpstr>Landscape analysis of SDGs Implementation in Mizoram</vt:lpstr>
      <vt:lpstr>Slide 8</vt:lpstr>
      <vt:lpstr>Slide 9</vt:lpstr>
      <vt:lpstr>Slide 10</vt:lpstr>
      <vt:lpstr>Slide 11</vt:lpstr>
      <vt:lpstr>Slide 12</vt:lpstr>
      <vt:lpstr>Slide 13</vt:lpstr>
      <vt:lpstr>Slide 14</vt:lpstr>
      <vt:lpstr>Slide 15</vt:lpstr>
      <vt:lpstr>Slide 16</vt:lpstr>
      <vt:lpstr>Slide 17</vt:lpstr>
      <vt:lpstr>Slide 18</vt:lpstr>
      <vt:lpstr>SDGs Ranking- NITI Aayog</vt:lpstr>
      <vt:lpstr>        The steps involved in computing the Index are as follows</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  District wise Ranking based on Village Profile &amp; Department Inputs</vt:lpstr>
      <vt:lpstr>Slide 35</vt:lpstr>
      <vt:lpstr>Slide 36</vt:lpstr>
      <vt:lpstr>Slide 37</vt:lpstr>
      <vt:lpstr>Slide 38</vt:lpstr>
      <vt:lpstr>Slide 39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cent</dc:creator>
  <cp:lastModifiedBy>cent</cp:lastModifiedBy>
  <cp:revision>25</cp:revision>
  <dcterms:created xsi:type="dcterms:W3CDTF">2006-08-15T13:00:00Z</dcterms:created>
  <dcterms:modified xsi:type="dcterms:W3CDTF">2020-10-07T20:05:08Z</dcterms:modified>
</cp:coreProperties>
</file>